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notesMasterIdLst>
    <p:notesMasterId r:id="rId23"/>
  </p:notesMasterIdLst>
  <p:handoutMasterIdLst>
    <p:handoutMasterId r:id="rId24"/>
  </p:handoutMasterIdLst>
  <p:sldIdLst>
    <p:sldId id="277" r:id="rId2"/>
    <p:sldId id="256" r:id="rId3"/>
    <p:sldId id="257" r:id="rId4"/>
    <p:sldId id="259" r:id="rId5"/>
    <p:sldId id="274" r:id="rId6"/>
    <p:sldId id="265" r:id="rId7"/>
    <p:sldId id="264" r:id="rId8"/>
    <p:sldId id="268" r:id="rId9"/>
    <p:sldId id="269" r:id="rId10"/>
    <p:sldId id="270" r:id="rId11"/>
    <p:sldId id="262" r:id="rId12"/>
    <p:sldId id="263" r:id="rId13"/>
    <p:sldId id="279" r:id="rId14"/>
    <p:sldId id="271" r:id="rId15"/>
    <p:sldId id="273" r:id="rId16"/>
    <p:sldId id="276" r:id="rId17"/>
    <p:sldId id="272" r:id="rId18"/>
    <p:sldId id="266" r:id="rId19"/>
    <p:sldId id="267" r:id="rId20"/>
    <p:sldId id="278" r:id="rId21"/>
    <p:sldId id="258" r:id="rId22"/>
  </p:sldIdLst>
  <p:sldSz cx="9144000" cy="6858000" type="letter"/>
  <p:notesSz cx="7077075" cy="9004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36">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aron Bergdahl" initials="AB" lastIdx="20" clrIdx="0"/>
  <p:cmAuthor id="1" name="Johnson, Lezlee" initials="JL" lastIdx="1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66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71695" autoAdjust="0"/>
  </p:normalViewPr>
  <p:slideViewPr>
    <p:cSldViewPr>
      <p:cViewPr varScale="1">
        <p:scale>
          <a:sx n="88" d="100"/>
          <a:sy n="88" d="100"/>
        </p:scale>
        <p:origin x="137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86" d="100"/>
          <a:sy n="86" d="100"/>
        </p:scale>
        <p:origin x="2142" y="-468"/>
      </p:cViewPr>
      <p:guideLst>
        <p:guide orient="horz" pos="2836"/>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0215"/>
          </a:xfrm>
          <a:prstGeom prst="rect">
            <a:avLst/>
          </a:prstGeom>
        </p:spPr>
        <p:txBody>
          <a:bodyPr vert="horz" lIns="91440" tIns="45720" rIns="91440" bIns="45720" rtlCol="0"/>
          <a:lstStyle>
            <a:lvl1pPr algn="l">
              <a:defRPr sz="1200"/>
            </a:lvl1pPr>
          </a:lstStyle>
          <a:p>
            <a:r>
              <a:rPr lang="en-US" dirty="0" smtClean="0"/>
              <a:t>EAB Presentation</a:t>
            </a:r>
            <a:endParaRPr lang="en-US" dirty="0"/>
          </a:p>
        </p:txBody>
      </p:sp>
      <p:sp>
        <p:nvSpPr>
          <p:cNvPr id="3" name="Date Placeholder 2"/>
          <p:cNvSpPr>
            <a:spLocks noGrp="1"/>
          </p:cNvSpPr>
          <p:nvPr>
            <p:ph type="dt" sz="quarter" idx="1"/>
          </p:nvPr>
        </p:nvSpPr>
        <p:spPr>
          <a:xfrm>
            <a:off x="4008705" y="0"/>
            <a:ext cx="3066733" cy="450215"/>
          </a:xfrm>
          <a:prstGeom prst="rect">
            <a:avLst/>
          </a:prstGeom>
        </p:spPr>
        <p:txBody>
          <a:bodyPr vert="horz" lIns="91440" tIns="45720" rIns="91440" bIns="45720" rtlCol="0"/>
          <a:lstStyle>
            <a:lvl1pPr algn="r">
              <a:defRPr sz="1200"/>
            </a:lvl1pPr>
          </a:lstStyle>
          <a:p>
            <a:r>
              <a:rPr lang="en-US" dirty="0" smtClean="0"/>
              <a:t>10/03/2013</a:t>
            </a:r>
          </a:p>
          <a:p>
            <a:r>
              <a:rPr lang="en-US" dirty="0" smtClean="0"/>
              <a:t>Lezlee Johnson</a:t>
            </a:r>
            <a:endParaRPr lang="en-US" dirty="0"/>
          </a:p>
        </p:txBody>
      </p:sp>
      <p:sp>
        <p:nvSpPr>
          <p:cNvPr id="4" name="Footer Placeholder 3"/>
          <p:cNvSpPr>
            <a:spLocks noGrp="1"/>
          </p:cNvSpPr>
          <p:nvPr>
            <p:ph type="ftr" sz="quarter" idx="2"/>
          </p:nvPr>
        </p:nvSpPr>
        <p:spPr>
          <a:xfrm>
            <a:off x="0" y="8552522"/>
            <a:ext cx="3066733" cy="45021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552522"/>
            <a:ext cx="3066733" cy="450215"/>
          </a:xfrm>
          <a:prstGeom prst="rect">
            <a:avLst/>
          </a:prstGeom>
        </p:spPr>
        <p:txBody>
          <a:bodyPr vert="horz" lIns="91440" tIns="45720" rIns="91440" bIns="45720" rtlCol="0" anchor="b"/>
          <a:lstStyle>
            <a:lvl1pPr algn="r">
              <a:defRPr sz="1200"/>
            </a:lvl1pPr>
          </a:lstStyle>
          <a:p>
            <a:fld id="{CDB1380E-4348-4685-8FFC-97CFF4942671}" type="slidenum">
              <a:rPr lang="en-US" smtClean="0"/>
              <a:t>‹#›</a:t>
            </a:fld>
            <a:endParaRPr lang="en-US" dirty="0"/>
          </a:p>
        </p:txBody>
      </p:sp>
    </p:spTree>
    <p:extLst>
      <p:ext uri="{BB962C8B-B14F-4D97-AF65-F5344CB8AC3E}">
        <p14:creationId xmlns:p14="http://schemas.microsoft.com/office/powerpoint/2010/main" val="3329873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08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438" y="0"/>
            <a:ext cx="3067050" cy="450850"/>
          </a:xfrm>
          <a:prstGeom prst="rect">
            <a:avLst/>
          </a:prstGeom>
        </p:spPr>
        <p:txBody>
          <a:bodyPr vert="horz" lIns="91440" tIns="45720" rIns="91440" bIns="45720" rtlCol="0"/>
          <a:lstStyle>
            <a:lvl1pPr algn="r">
              <a:defRPr sz="1200"/>
            </a:lvl1pPr>
          </a:lstStyle>
          <a:p>
            <a:fld id="{A1FCAD80-FB71-4360-BA35-5B2CD1679F53}" type="datetimeFigureOut">
              <a:rPr lang="en-US" smtClean="0"/>
              <a:t>5/22/2017</a:t>
            </a:fld>
            <a:endParaRPr lang="en-US" dirty="0"/>
          </a:p>
        </p:txBody>
      </p:sp>
      <p:sp>
        <p:nvSpPr>
          <p:cNvPr id="4" name="Slide Image Placeholder 3"/>
          <p:cNvSpPr>
            <a:spLocks noGrp="1" noRot="1" noChangeAspect="1"/>
          </p:cNvSpPr>
          <p:nvPr>
            <p:ph type="sldImg" idx="2"/>
          </p:nvPr>
        </p:nvSpPr>
        <p:spPr>
          <a:xfrm>
            <a:off x="1512888" y="1125538"/>
            <a:ext cx="4051300" cy="30384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8025" y="4333875"/>
            <a:ext cx="5661025" cy="35448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53450"/>
            <a:ext cx="3067050" cy="4508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438" y="8553450"/>
            <a:ext cx="3067050" cy="450850"/>
          </a:xfrm>
          <a:prstGeom prst="rect">
            <a:avLst/>
          </a:prstGeom>
        </p:spPr>
        <p:txBody>
          <a:bodyPr vert="horz" lIns="91440" tIns="45720" rIns="91440" bIns="45720" rtlCol="0" anchor="b"/>
          <a:lstStyle>
            <a:lvl1pPr algn="r">
              <a:defRPr sz="1200"/>
            </a:lvl1pPr>
          </a:lstStyle>
          <a:p>
            <a:fld id="{FB5DA773-0174-4842-BBC7-334A5250EABD}" type="slidenum">
              <a:rPr lang="en-US" smtClean="0"/>
              <a:t>‹#›</a:t>
            </a:fld>
            <a:endParaRPr lang="en-US" dirty="0"/>
          </a:p>
        </p:txBody>
      </p:sp>
    </p:spTree>
    <p:extLst>
      <p:ext uri="{BB962C8B-B14F-4D97-AF65-F5344CB8AC3E}">
        <p14:creationId xmlns:p14="http://schemas.microsoft.com/office/powerpoint/2010/main" val="3856624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Emerald Ash Borer </a:t>
            </a:r>
            <a:r>
              <a:rPr lang="en-US" dirty="0" smtClean="0"/>
              <a:t>Awareness Week </a:t>
            </a:r>
            <a:r>
              <a:rPr lang="en-US" dirty="0" smtClean="0"/>
              <a:t>is a cooperative project between</a:t>
            </a:r>
            <a:r>
              <a:rPr lang="en-US" baseline="0" dirty="0" smtClean="0"/>
              <a:t> the North Dakota State University Forest Service, NDSU Extension Service and the North Dakota Department of Agriculture.  All are working to prepare for the arrival of the Emerald Ash Borer, or EAB.  EAB has not arrived yet, but by preparing for it and by keeping North Dakota communities informed, we can reduce the impact of this invasive pest.</a:t>
            </a:r>
            <a:endParaRPr lang="en-US" dirty="0"/>
          </a:p>
        </p:txBody>
      </p:sp>
      <p:sp>
        <p:nvSpPr>
          <p:cNvPr id="4" name="Slide Number Placeholder 3"/>
          <p:cNvSpPr>
            <a:spLocks noGrp="1"/>
          </p:cNvSpPr>
          <p:nvPr>
            <p:ph type="sldNum" sz="quarter" idx="10"/>
          </p:nvPr>
        </p:nvSpPr>
        <p:spPr/>
        <p:txBody>
          <a:bodyPr/>
          <a:lstStyle/>
          <a:p>
            <a:fld id="{FB5DA773-0174-4842-BBC7-334A5250EABD}" type="slidenum">
              <a:rPr lang="en-US" smtClean="0"/>
              <a:t>1</a:t>
            </a:fld>
            <a:endParaRPr lang="en-US" dirty="0"/>
          </a:p>
        </p:txBody>
      </p:sp>
    </p:spTree>
    <p:extLst>
      <p:ext uri="{BB962C8B-B14F-4D97-AF65-F5344CB8AC3E}">
        <p14:creationId xmlns:p14="http://schemas.microsoft.com/office/powerpoint/2010/main" val="3664607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1149350"/>
            <a:ext cx="4051300" cy="3038475"/>
          </a:xfrm>
        </p:spPr>
      </p:sp>
      <p:sp>
        <p:nvSpPr>
          <p:cNvPr id="3" name="Notes Placeholder 2"/>
          <p:cNvSpPr>
            <a:spLocks noGrp="1"/>
          </p:cNvSpPr>
          <p:nvPr>
            <p:ph type="body" idx="1"/>
          </p:nvPr>
        </p:nvSpPr>
        <p:spPr/>
        <p:txBody>
          <a:bodyPr/>
          <a:lstStyle/>
          <a:p>
            <a:r>
              <a:rPr lang="en-US" dirty="0" smtClean="0"/>
              <a:t>State and federal agencies have been working on understanding EAB and finding ways to slow or stop its destruction ever since it was first identified in North America.  Federal and state quarantines have not contained the spread of the insect.  Predators and </a:t>
            </a:r>
            <a:r>
              <a:rPr lang="en-US" dirty="0" smtClean="0"/>
              <a:t>parasites</a:t>
            </a:r>
            <a:r>
              <a:rPr lang="en-US" baseline="0" dirty="0" smtClean="0"/>
              <a:t> </a:t>
            </a:r>
            <a:r>
              <a:rPr lang="en-US" dirty="0" smtClean="0"/>
              <a:t>from </a:t>
            </a:r>
            <a:r>
              <a:rPr lang="en-US" dirty="0" smtClean="0"/>
              <a:t>its native range are </a:t>
            </a:r>
            <a:r>
              <a:rPr lang="en-US" dirty="0" smtClean="0"/>
              <a:t>being tested at infestation sites.</a:t>
            </a:r>
            <a:r>
              <a:rPr lang="en-US" baseline="0" dirty="0" smtClean="0"/>
              <a:t>  </a:t>
            </a:r>
            <a:endParaRPr lang="en-US" dirty="0" smtClean="0"/>
          </a:p>
          <a:p>
            <a:endParaRPr lang="en-US" dirty="0"/>
          </a:p>
          <a:p>
            <a:r>
              <a:rPr lang="en-US" dirty="0" smtClean="0"/>
              <a:t>An extensive trapping and monitoring program is in place to detect new infestations.</a:t>
            </a:r>
          </a:p>
          <a:p>
            <a:endParaRPr lang="en-US" dirty="0"/>
          </a:p>
          <a:p>
            <a:r>
              <a:rPr lang="en-US" dirty="0" smtClean="0"/>
              <a:t>Insecticides can effectively treat and prevent EAB infestation in individual trees, but are a waste of time and money if applied before the insect has been detected within 15 miles</a:t>
            </a:r>
            <a:r>
              <a:rPr lang="en-US" baseline="0" dirty="0" smtClean="0"/>
              <a:t> of the tree’s location</a:t>
            </a:r>
            <a:r>
              <a:rPr lang="en-US" dirty="0" smtClean="0"/>
              <a:t>.</a:t>
            </a:r>
            <a:endParaRPr lang="en-US" dirty="0"/>
          </a:p>
        </p:txBody>
      </p:sp>
      <p:sp>
        <p:nvSpPr>
          <p:cNvPr id="4" name="Slide Number Placeholder 3"/>
          <p:cNvSpPr>
            <a:spLocks noGrp="1"/>
          </p:cNvSpPr>
          <p:nvPr>
            <p:ph type="sldNum" sz="quarter" idx="10"/>
          </p:nvPr>
        </p:nvSpPr>
        <p:spPr/>
        <p:txBody>
          <a:bodyPr/>
          <a:lstStyle/>
          <a:p>
            <a:fld id="{FB5DA773-0174-4842-BBC7-334A5250EABD}" type="slidenum">
              <a:rPr lang="en-US" smtClean="0"/>
              <a:t>10</a:t>
            </a:fld>
            <a:endParaRPr lang="en-US" dirty="0"/>
          </a:p>
        </p:txBody>
      </p:sp>
    </p:spTree>
    <p:extLst>
      <p:ext uri="{BB962C8B-B14F-4D97-AF65-F5344CB8AC3E}">
        <p14:creationId xmlns:p14="http://schemas.microsoft.com/office/powerpoint/2010/main" val="1049464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minimize the impact of EAB on our community forest and on our budgets by planning for it.</a:t>
            </a:r>
          </a:p>
          <a:p>
            <a:endParaRPr lang="en-US" dirty="0"/>
          </a:p>
          <a:p>
            <a:r>
              <a:rPr lang="en-US" dirty="0" smtClean="0"/>
              <a:t>We can plan to make the best cost/benefit decisions for both public and private trees.</a:t>
            </a:r>
          </a:p>
          <a:p>
            <a:endParaRPr lang="en-US" dirty="0"/>
          </a:p>
          <a:p>
            <a:r>
              <a:rPr lang="en-US" dirty="0" smtClean="0"/>
              <a:t>We can plan to dispose of infested wood in ways that will help stop the </a:t>
            </a:r>
            <a:r>
              <a:rPr lang="en-US" u="none" dirty="0" smtClean="0"/>
              <a:t>spread of EAB.</a:t>
            </a:r>
          </a:p>
          <a:p>
            <a:endParaRPr lang="en-US" dirty="0"/>
          </a:p>
          <a:p>
            <a:r>
              <a:rPr lang="en-US" dirty="0" smtClean="0"/>
              <a:t>We can help everyone in our community understand what we are doing about EAB and what they can do to help.</a:t>
            </a:r>
          </a:p>
          <a:p>
            <a:endParaRPr lang="en-US" dirty="0"/>
          </a:p>
          <a:p>
            <a:r>
              <a:rPr lang="en-US" dirty="0" smtClean="0"/>
              <a:t>EAB has not</a:t>
            </a:r>
            <a:r>
              <a:rPr lang="en-US" baseline="0" dirty="0" smtClean="0"/>
              <a:t> been found in North Dakota, so treating now is a waste of time and money.  Preparing and prevention are key.</a:t>
            </a:r>
            <a:endParaRPr lang="en-US" dirty="0"/>
          </a:p>
        </p:txBody>
      </p:sp>
      <p:sp>
        <p:nvSpPr>
          <p:cNvPr id="4" name="Slide Number Placeholder 3"/>
          <p:cNvSpPr>
            <a:spLocks noGrp="1"/>
          </p:cNvSpPr>
          <p:nvPr>
            <p:ph type="sldNum" sz="quarter" idx="10"/>
          </p:nvPr>
        </p:nvSpPr>
        <p:spPr/>
        <p:txBody>
          <a:bodyPr/>
          <a:lstStyle/>
          <a:p>
            <a:fld id="{FB5DA773-0174-4842-BBC7-334A5250EABD}" type="slidenum">
              <a:rPr lang="en-US" smtClean="0"/>
              <a:t>11</a:t>
            </a:fld>
            <a:endParaRPr lang="en-US" dirty="0"/>
          </a:p>
        </p:txBody>
      </p:sp>
    </p:spTree>
    <p:extLst>
      <p:ext uri="{BB962C8B-B14F-4D97-AF65-F5344CB8AC3E}">
        <p14:creationId xmlns:p14="http://schemas.microsoft.com/office/powerpoint/2010/main" val="3104437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EAB preparedness plan can help improve our community forest and prepare it for the arrival of any destructive pest.</a:t>
            </a:r>
          </a:p>
          <a:p>
            <a:endParaRPr lang="en-US" dirty="0"/>
          </a:p>
          <a:p>
            <a:endParaRPr lang="en-US" dirty="0"/>
          </a:p>
        </p:txBody>
      </p:sp>
      <p:sp>
        <p:nvSpPr>
          <p:cNvPr id="4" name="Slide Number Placeholder 3"/>
          <p:cNvSpPr>
            <a:spLocks noGrp="1"/>
          </p:cNvSpPr>
          <p:nvPr>
            <p:ph type="sldNum" sz="quarter" idx="10"/>
          </p:nvPr>
        </p:nvSpPr>
        <p:spPr/>
        <p:txBody>
          <a:bodyPr/>
          <a:lstStyle/>
          <a:p>
            <a:fld id="{FB5DA773-0174-4842-BBC7-334A5250EABD}" type="slidenum">
              <a:rPr lang="en-US" smtClean="0"/>
              <a:t>12</a:t>
            </a:fld>
            <a:endParaRPr lang="en-US" dirty="0"/>
          </a:p>
        </p:txBody>
      </p:sp>
    </p:spTree>
    <p:extLst>
      <p:ext uri="{BB962C8B-B14F-4D97-AF65-F5344CB8AC3E}">
        <p14:creationId xmlns:p14="http://schemas.microsoft.com/office/powerpoint/2010/main" val="836942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inventory will tell your community what trees you have now</a:t>
            </a:r>
            <a:r>
              <a:rPr lang="en-US" baseline="0" dirty="0" smtClean="0"/>
              <a:t> and how vulnerable your community is to tree pests.  Removing the poorest quality trees, especially ash trees, and replacing them with a diversity of species will improve overall tree quality. </a:t>
            </a:r>
          </a:p>
          <a:p>
            <a:endParaRPr lang="en-US" baseline="0" dirty="0" smtClean="0"/>
          </a:p>
          <a:p>
            <a:r>
              <a:rPr lang="en-US" baseline="0" dirty="0" smtClean="0"/>
              <a:t>Since ash borers travel on firewood, restricting firewood imports from other states will help delay the spread of EAB.  Make sure local businesses are not importing firewood from quarantined areas.</a:t>
            </a:r>
          </a:p>
          <a:p>
            <a:endParaRPr lang="en-US" baseline="0" dirty="0" smtClean="0"/>
          </a:p>
          <a:p>
            <a:r>
              <a:rPr lang="en-US" baseline="0" dirty="0" smtClean="0"/>
              <a:t>Tree ordinances and EAB ordinances are good community planning tools.  Ordinances specify which trees are good choices for planting in a community.  They can also spell out who is responsible for maintenance and tree removal for boulevard trees.  </a:t>
            </a:r>
          </a:p>
          <a:p>
            <a:endParaRPr lang="en-US" baseline="0" dirty="0" smtClean="0"/>
          </a:p>
          <a:p>
            <a:r>
              <a:rPr lang="en-US" baseline="0" dirty="0" smtClean="0"/>
              <a:t>Pay attention to tree contractor qualifications and to the proper use or disposal of wood, especially in the case of an infestation.  And, make sure you communicate well with citizens.</a:t>
            </a:r>
            <a:endParaRPr lang="en-US" dirty="0" smtClean="0"/>
          </a:p>
          <a:p>
            <a:endParaRPr lang="en-US" dirty="0"/>
          </a:p>
        </p:txBody>
      </p:sp>
      <p:sp>
        <p:nvSpPr>
          <p:cNvPr id="4" name="Slide Number Placeholder 3"/>
          <p:cNvSpPr>
            <a:spLocks noGrp="1"/>
          </p:cNvSpPr>
          <p:nvPr>
            <p:ph type="sldNum" sz="quarter" idx="10"/>
          </p:nvPr>
        </p:nvSpPr>
        <p:spPr/>
        <p:txBody>
          <a:bodyPr/>
          <a:lstStyle/>
          <a:p>
            <a:fld id="{FB5DA773-0174-4842-BBC7-334A5250EABD}" type="slidenum">
              <a:rPr lang="en-US" smtClean="0"/>
              <a:t>13</a:t>
            </a:fld>
            <a:endParaRPr lang="en-US" dirty="0"/>
          </a:p>
        </p:txBody>
      </p:sp>
    </p:spTree>
    <p:extLst>
      <p:ext uri="{BB962C8B-B14F-4D97-AF65-F5344CB8AC3E}">
        <p14:creationId xmlns:p14="http://schemas.microsoft.com/office/powerpoint/2010/main" val="1882686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Preemptive removals are often part of EAB plans because they help reduce the number of trees available for EAB to attack.  Start with the poorest condition ash trees for removals.  Then plant a variety of well-adapted trees to improve the diversity of your community forest.  This helps</a:t>
            </a:r>
            <a:r>
              <a:rPr lang="en-US" baseline="0" dirty="0" smtClean="0"/>
              <a:t> spread the cost of tree removals over more budget years, and improves the condition of the community forest.</a:t>
            </a:r>
            <a:endParaRPr lang="en-US" dirty="0" smtClean="0"/>
          </a:p>
          <a:p>
            <a:endParaRPr lang="en-US" dirty="0"/>
          </a:p>
          <a:p>
            <a:r>
              <a:rPr lang="en-US" dirty="0" smtClean="0"/>
              <a:t>Review and update your tree ordinance, or write a new one if needed.</a:t>
            </a:r>
          </a:p>
          <a:p>
            <a:endParaRPr lang="en-US" dirty="0"/>
          </a:p>
          <a:p>
            <a:r>
              <a:rPr lang="en-US" dirty="0" smtClean="0"/>
              <a:t>When EAB arrives, it will be best if you already know which trees you need to protect.  Otherwise you may be wasting dollars and time.</a:t>
            </a:r>
          </a:p>
          <a:p>
            <a:endParaRPr lang="en-US" dirty="0"/>
          </a:p>
          <a:p>
            <a:r>
              <a:rPr lang="en-US" dirty="0" smtClean="0"/>
              <a:t>Make sure EAB information comes from a reliable source, not necessarily from a company which would like your business.</a:t>
            </a:r>
            <a:endParaRPr lang="en-US" dirty="0"/>
          </a:p>
        </p:txBody>
      </p:sp>
      <p:sp>
        <p:nvSpPr>
          <p:cNvPr id="4" name="Slide Number Placeholder 3"/>
          <p:cNvSpPr>
            <a:spLocks noGrp="1"/>
          </p:cNvSpPr>
          <p:nvPr>
            <p:ph type="sldNum" sz="quarter" idx="10"/>
          </p:nvPr>
        </p:nvSpPr>
        <p:spPr/>
        <p:txBody>
          <a:bodyPr/>
          <a:lstStyle/>
          <a:p>
            <a:fld id="{FB5DA773-0174-4842-BBC7-334A5250EABD}" type="slidenum">
              <a:rPr lang="en-US" smtClean="0"/>
              <a:t>14</a:t>
            </a:fld>
            <a:endParaRPr lang="en-US" dirty="0"/>
          </a:p>
        </p:txBody>
      </p:sp>
    </p:spTree>
    <p:extLst>
      <p:ext uri="{BB962C8B-B14F-4D97-AF65-F5344CB8AC3E}">
        <p14:creationId xmlns:p14="http://schemas.microsoft.com/office/powerpoint/2010/main" val="3832291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move firewood into North Dakota.</a:t>
            </a:r>
          </a:p>
          <a:p>
            <a:endParaRPr lang="en-US" dirty="0"/>
          </a:p>
          <a:p>
            <a:r>
              <a:rPr lang="en-US" dirty="0" smtClean="0"/>
              <a:t>Know the </a:t>
            </a:r>
            <a:r>
              <a:rPr lang="en-US" u="sng" dirty="0" smtClean="0"/>
              <a:t>symptoms </a:t>
            </a:r>
            <a:r>
              <a:rPr lang="en-US" dirty="0" smtClean="0"/>
              <a:t>of EAB infestation: Crown decline, sprouting along the trunk, woodpecker excavations, and D-shaped exit holes.  </a:t>
            </a:r>
            <a:endParaRPr lang="en-US" dirty="0"/>
          </a:p>
        </p:txBody>
      </p:sp>
      <p:sp>
        <p:nvSpPr>
          <p:cNvPr id="4" name="Slide Number Placeholder 3"/>
          <p:cNvSpPr>
            <a:spLocks noGrp="1"/>
          </p:cNvSpPr>
          <p:nvPr>
            <p:ph type="sldNum" sz="quarter" idx="10"/>
          </p:nvPr>
        </p:nvSpPr>
        <p:spPr/>
        <p:txBody>
          <a:bodyPr/>
          <a:lstStyle/>
          <a:p>
            <a:fld id="{FB5DA773-0174-4842-BBC7-334A5250EABD}" type="slidenum">
              <a:rPr lang="en-US" smtClean="0"/>
              <a:t>15</a:t>
            </a:fld>
            <a:endParaRPr lang="en-US" dirty="0"/>
          </a:p>
        </p:txBody>
      </p:sp>
    </p:spTree>
    <p:extLst>
      <p:ext uri="{BB962C8B-B14F-4D97-AF65-F5344CB8AC3E}">
        <p14:creationId xmlns:p14="http://schemas.microsoft.com/office/powerpoint/2010/main" val="2260106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move firewood into North Dakota.</a:t>
            </a:r>
          </a:p>
          <a:p>
            <a:endParaRPr lang="en-US" dirty="0"/>
          </a:p>
          <a:p>
            <a:r>
              <a:rPr lang="en-US" dirty="0" smtClean="0"/>
              <a:t>Know the signs of EAB infestation: Crown decline, sprouting along the trunk, woodpecker excavations, and D-shaped exit holes.  Call if you suspect EAB.</a:t>
            </a:r>
            <a:endParaRPr lang="en-US" dirty="0"/>
          </a:p>
        </p:txBody>
      </p:sp>
      <p:sp>
        <p:nvSpPr>
          <p:cNvPr id="4" name="Slide Number Placeholder 3"/>
          <p:cNvSpPr>
            <a:spLocks noGrp="1"/>
          </p:cNvSpPr>
          <p:nvPr>
            <p:ph type="sldNum" sz="quarter" idx="10"/>
          </p:nvPr>
        </p:nvSpPr>
        <p:spPr/>
        <p:txBody>
          <a:bodyPr/>
          <a:lstStyle/>
          <a:p>
            <a:fld id="{FB5DA773-0174-4842-BBC7-334A5250EABD}" type="slidenum">
              <a:rPr lang="en-US" smtClean="0"/>
              <a:t>16</a:t>
            </a:fld>
            <a:endParaRPr lang="en-US" dirty="0"/>
          </a:p>
        </p:txBody>
      </p:sp>
    </p:spTree>
    <p:extLst>
      <p:ext uri="{BB962C8B-B14F-4D97-AF65-F5344CB8AC3E}">
        <p14:creationId xmlns:p14="http://schemas.microsoft.com/office/powerpoint/2010/main" val="3646936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community can get help with its trees from</a:t>
            </a:r>
            <a:r>
              <a:rPr lang="en-US" baseline="0" dirty="0" smtClean="0"/>
              <a:t> the North Dakota Forest Service.  The Community Forestry Program offers a quick inventory to assess the threat of a tree pest like EAB, recommendations for improving the health of your community forest, grants for tree planting and for program development, and other assistance.  Community Forestry Specialists can work one-on-one with your community.</a:t>
            </a:r>
          </a:p>
          <a:p>
            <a:endParaRPr lang="en-US" baseline="0" dirty="0" smtClean="0"/>
          </a:p>
          <a:p>
            <a:r>
              <a:rPr lang="en-US" baseline="0" dirty="0" smtClean="0"/>
              <a:t>Rural landowners can receive assistance through the NDFS rural forestry programs.</a:t>
            </a:r>
            <a:endParaRPr lang="en-US" dirty="0"/>
          </a:p>
        </p:txBody>
      </p:sp>
      <p:sp>
        <p:nvSpPr>
          <p:cNvPr id="4" name="Slide Number Placeholder 3"/>
          <p:cNvSpPr>
            <a:spLocks noGrp="1"/>
          </p:cNvSpPr>
          <p:nvPr>
            <p:ph type="sldNum" sz="quarter" idx="10"/>
          </p:nvPr>
        </p:nvSpPr>
        <p:spPr/>
        <p:txBody>
          <a:bodyPr/>
          <a:lstStyle/>
          <a:p>
            <a:fld id="{FB5DA773-0174-4842-BBC7-334A5250EABD}" type="slidenum">
              <a:rPr lang="en-US" smtClean="0"/>
              <a:t>17</a:t>
            </a:fld>
            <a:endParaRPr lang="en-US" dirty="0"/>
          </a:p>
        </p:txBody>
      </p:sp>
    </p:spTree>
    <p:extLst>
      <p:ext uri="{BB962C8B-B14F-4D97-AF65-F5344CB8AC3E}">
        <p14:creationId xmlns:p14="http://schemas.microsoft.com/office/powerpoint/2010/main" val="3057610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5DA773-0174-4842-BBC7-334A5250EABD}" type="slidenum">
              <a:rPr lang="en-US" smtClean="0"/>
              <a:t>18</a:t>
            </a:fld>
            <a:endParaRPr lang="en-US" dirty="0"/>
          </a:p>
        </p:txBody>
      </p:sp>
    </p:spTree>
    <p:extLst>
      <p:ext uri="{BB962C8B-B14F-4D97-AF65-F5344CB8AC3E}">
        <p14:creationId xmlns:p14="http://schemas.microsoft.com/office/powerpoint/2010/main" val="87684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5DA773-0174-4842-BBC7-334A5250EABD}" type="slidenum">
              <a:rPr lang="en-US" smtClean="0"/>
              <a:t>19</a:t>
            </a:fld>
            <a:endParaRPr lang="en-US" dirty="0"/>
          </a:p>
        </p:txBody>
      </p:sp>
    </p:spTree>
    <p:extLst>
      <p:ext uri="{BB962C8B-B14F-4D97-AF65-F5344CB8AC3E}">
        <p14:creationId xmlns:p14="http://schemas.microsoft.com/office/powerpoint/2010/main" val="88077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Emerald</a:t>
            </a:r>
            <a:r>
              <a:rPr lang="en-US" baseline="0" dirty="0" smtClean="0"/>
              <a:t> Ash Borer is expected to spread here and perhaps even farther.  North Dakota Communities can prepare for the effects of its arrival.</a:t>
            </a:r>
            <a:endParaRPr lang="en-US" dirty="0"/>
          </a:p>
        </p:txBody>
      </p:sp>
      <p:sp>
        <p:nvSpPr>
          <p:cNvPr id="4" name="Slide Number Placeholder 3"/>
          <p:cNvSpPr>
            <a:spLocks noGrp="1"/>
          </p:cNvSpPr>
          <p:nvPr>
            <p:ph type="sldNum" sz="quarter" idx="10"/>
          </p:nvPr>
        </p:nvSpPr>
        <p:spPr/>
        <p:txBody>
          <a:bodyPr/>
          <a:lstStyle/>
          <a:p>
            <a:fld id="{FB5DA773-0174-4842-BBC7-334A5250EABD}" type="slidenum">
              <a:rPr lang="en-US" smtClean="0"/>
              <a:t>2</a:t>
            </a:fld>
            <a:endParaRPr lang="en-US" dirty="0"/>
          </a:p>
        </p:txBody>
      </p:sp>
    </p:spTree>
    <p:extLst>
      <p:ext uri="{BB962C8B-B14F-4D97-AF65-F5344CB8AC3E}">
        <p14:creationId xmlns:p14="http://schemas.microsoft.com/office/powerpoint/2010/main" val="2483498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5DA773-0174-4842-BBC7-334A5250EABD}" type="slidenum">
              <a:rPr lang="en-US" smtClean="0"/>
              <a:t>20</a:t>
            </a:fld>
            <a:endParaRPr lang="en-US" dirty="0"/>
          </a:p>
        </p:txBody>
      </p:sp>
    </p:spTree>
    <p:extLst>
      <p:ext uri="{BB962C8B-B14F-4D97-AF65-F5344CB8AC3E}">
        <p14:creationId xmlns:p14="http://schemas.microsoft.com/office/powerpoint/2010/main" val="1063832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5DA773-0174-4842-BBC7-334A5250EABD}" type="slidenum">
              <a:rPr lang="en-US" smtClean="0"/>
              <a:t>21</a:t>
            </a:fld>
            <a:endParaRPr lang="en-US" dirty="0"/>
          </a:p>
        </p:txBody>
      </p:sp>
    </p:spTree>
    <p:extLst>
      <p:ext uri="{BB962C8B-B14F-4D97-AF65-F5344CB8AC3E}">
        <p14:creationId xmlns:p14="http://schemas.microsoft.com/office/powerpoint/2010/main" val="279075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the USDA, “the emerald ash borer is by far the most destructive invasive exotic species to have arrived in North America in quite some time.”</a:t>
            </a:r>
          </a:p>
          <a:p>
            <a:endParaRPr lang="en-US" dirty="0"/>
          </a:p>
          <a:p>
            <a:endParaRPr lang="en-US" dirty="0" smtClean="0"/>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FB5DA773-0174-4842-BBC7-334A5250EABD}" type="slidenum">
              <a:rPr lang="en-US" smtClean="0"/>
              <a:t>3</a:t>
            </a:fld>
            <a:endParaRPr lang="en-US" dirty="0"/>
          </a:p>
        </p:txBody>
      </p:sp>
    </p:spTree>
    <p:extLst>
      <p:ext uri="{BB962C8B-B14F-4D97-AF65-F5344CB8AC3E}">
        <p14:creationId xmlns:p14="http://schemas.microsoft.com/office/powerpoint/2010/main" val="3016521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Emerald Ash Borer was discovered in North America in Michigan in 2002.</a:t>
            </a:r>
          </a:p>
          <a:p>
            <a:r>
              <a:rPr lang="en-US" dirty="0" smtClean="0"/>
              <a:t>EAB is a small metallic green beetle.  Adult beetles lay their eggs on the bark of ash trees.  When the eggs hatch, the larvae chew tunnels under the bark, cutting off the </a:t>
            </a:r>
            <a:r>
              <a:rPr lang="en-US" u="sng" dirty="0" smtClean="0">
                <a:solidFill>
                  <a:srgbClr val="FF0000"/>
                </a:solidFill>
              </a:rPr>
              <a:t>flow of nutrients</a:t>
            </a:r>
            <a:r>
              <a:rPr lang="en-US" dirty="0" smtClean="0"/>
              <a:t>.  This stresses the tree.  Soon more borers are attracted to the stressed tree and continue the attack.  This kills the tree.  </a:t>
            </a:r>
          </a:p>
          <a:p>
            <a:endParaRPr lang="en-US" dirty="0"/>
          </a:p>
          <a:p>
            <a:r>
              <a:rPr lang="en-US" dirty="0" smtClean="0"/>
              <a:t>All</a:t>
            </a:r>
            <a:r>
              <a:rPr lang="en-US" baseline="0" dirty="0" smtClean="0"/>
              <a:t> life stages - </a:t>
            </a:r>
            <a:r>
              <a:rPr lang="en-US" dirty="0" smtClean="0"/>
              <a:t>larvae</a:t>
            </a:r>
            <a:r>
              <a:rPr lang="en-US" dirty="0" smtClean="0"/>
              <a:t>, eggs, and </a:t>
            </a:r>
            <a:r>
              <a:rPr lang="en-US" dirty="0" smtClean="0"/>
              <a:t>pupae - can </a:t>
            </a:r>
            <a:r>
              <a:rPr lang="en-US" dirty="0" smtClean="0"/>
              <a:t>live through the winter here.</a:t>
            </a:r>
          </a:p>
          <a:p>
            <a:endParaRPr lang="en-US" dirty="0"/>
          </a:p>
          <a:p>
            <a:r>
              <a:rPr lang="en-US" dirty="0" smtClean="0"/>
              <a:t>The larvae chew a little </a:t>
            </a:r>
            <a:r>
              <a:rPr lang="en-US" dirty="0" smtClean="0"/>
              <a:t>farther </a:t>
            </a:r>
            <a:r>
              <a:rPr lang="en-US" dirty="0" smtClean="0"/>
              <a:t>into the tree to pupate.  The adults then chew a D-shaped hole in the bark and emerge, to continue the cycle of destruction.</a:t>
            </a:r>
          </a:p>
          <a:p>
            <a:endParaRPr lang="en-US" dirty="0"/>
          </a:p>
          <a:p>
            <a:r>
              <a:rPr lang="en-US" dirty="0" smtClean="0"/>
              <a:t>Emerald Ash Borer has no effective native predators.</a:t>
            </a:r>
          </a:p>
          <a:p>
            <a:endParaRPr lang="en-US" dirty="0" smtClean="0"/>
          </a:p>
          <a:p>
            <a:endParaRPr lang="en-US" dirty="0"/>
          </a:p>
          <a:p>
            <a:r>
              <a:rPr lang="en-US" dirty="0" smtClean="0"/>
              <a:t> </a:t>
            </a:r>
          </a:p>
        </p:txBody>
      </p:sp>
      <p:sp>
        <p:nvSpPr>
          <p:cNvPr id="4" name="Slide Number Placeholder 3"/>
          <p:cNvSpPr>
            <a:spLocks noGrp="1"/>
          </p:cNvSpPr>
          <p:nvPr>
            <p:ph type="sldNum" sz="quarter" idx="10"/>
          </p:nvPr>
        </p:nvSpPr>
        <p:spPr/>
        <p:txBody>
          <a:bodyPr/>
          <a:lstStyle/>
          <a:p>
            <a:fld id="{FB5DA773-0174-4842-BBC7-334A5250EABD}" type="slidenum">
              <a:rPr lang="en-US" smtClean="0"/>
              <a:t>4</a:t>
            </a:fld>
            <a:endParaRPr lang="en-US" dirty="0"/>
          </a:p>
        </p:txBody>
      </p:sp>
    </p:spTree>
    <p:extLst>
      <p:ext uri="{BB962C8B-B14F-4D97-AF65-F5344CB8AC3E}">
        <p14:creationId xmlns:p14="http://schemas.microsoft.com/office/powerpoint/2010/main" val="480417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Ash trees which have been attacked by the emerald ash borer will show a declining crown.  Foliage will start to look thin, then branches will die, then the entire crown will die.</a:t>
            </a:r>
            <a:r>
              <a:rPr lang="en-US" baseline="0" dirty="0" smtClean="0"/>
              <a:t>  </a:t>
            </a:r>
            <a:r>
              <a:rPr lang="en-US" dirty="0" smtClean="0"/>
              <a:t>Sprouts </a:t>
            </a:r>
            <a:r>
              <a:rPr lang="en-US" dirty="0" smtClean="0"/>
              <a:t>may </a:t>
            </a:r>
            <a:r>
              <a:rPr lang="en-US" dirty="0" smtClean="0"/>
              <a:t>appear on the main trunk as the tree tries to respond to this stress.  </a:t>
            </a:r>
          </a:p>
          <a:p>
            <a:endParaRPr lang="en-US" dirty="0"/>
          </a:p>
          <a:p>
            <a:r>
              <a:rPr lang="en-US" dirty="0" smtClean="0"/>
              <a:t>Woodpeckers will be attracted to the tree, and will begin excavating for the larvae under the bark.  Woodpeckers will pull off bits of bark so that the bark appears lighter in color.  Woodpeckers will also excavate dime-sized holes when they are digging out larvae.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Ash trees will respond much the same way to native borers and to environmental stresses.  EAB leaves one very</a:t>
            </a:r>
            <a:r>
              <a:rPr lang="en-US" baseline="0" dirty="0" smtClean="0"/>
              <a:t> distinctive </a:t>
            </a:r>
            <a:r>
              <a:rPr lang="en-US" baseline="0" dirty="0" smtClean="0"/>
              <a:t>sign: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Adult emerald ash borers will leave 1/8-inch D-shaped exit holes in the bark.</a:t>
            </a:r>
          </a:p>
          <a:p>
            <a:endParaRPr lang="en-US" dirty="0"/>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FB5DA773-0174-4842-BBC7-334A5250EABD}" type="slidenum">
              <a:rPr lang="en-US" smtClean="0"/>
              <a:t>5</a:t>
            </a:fld>
            <a:endParaRPr lang="en-US" dirty="0"/>
          </a:p>
        </p:txBody>
      </p:sp>
    </p:spTree>
    <p:extLst>
      <p:ext uri="{BB962C8B-B14F-4D97-AF65-F5344CB8AC3E}">
        <p14:creationId xmlns:p14="http://schemas.microsoft.com/office/powerpoint/2010/main" val="4109018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Emerald Ash Borers can fly, and will lay eggs on trees a half-mile and even up to a mile beyond their home nursery tree.  If this were the only way they spread then they would still be within the Detroit metropolitan area right now.  The problem is that infested nursery trees, wood products, and especially infested firewood spreads them to new locations.  Firewood is the culprit in most new infestations.  </a:t>
            </a:r>
            <a:endParaRPr lang="en-US" dirty="0"/>
          </a:p>
        </p:txBody>
      </p:sp>
      <p:sp>
        <p:nvSpPr>
          <p:cNvPr id="4" name="Slide Number Placeholder 3"/>
          <p:cNvSpPr>
            <a:spLocks noGrp="1"/>
          </p:cNvSpPr>
          <p:nvPr>
            <p:ph type="sldNum" sz="quarter" idx="10"/>
          </p:nvPr>
        </p:nvSpPr>
        <p:spPr/>
        <p:txBody>
          <a:bodyPr/>
          <a:lstStyle/>
          <a:p>
            <a:fld id="{FB5DA773-0174-4842-BBC7-334A5250EABD}" type="slidenum">
              <a:rPr lang="en-US" smtClean="0"/>
              <a:t>6</a:t>
            </a:fld>
            <a:endParaRPr lang="en-US" dirty="0"/>
          </a:p>
        </p:txBody>
      </p:sp>
    </p:spTree>
    <p:extLst>
      <p:ext uri="{BB962C8B-B14F-4D97-AF65-F5344CB8AC3E}">
        <p14:creationId xmlns:p14="http://schemas.microsoft.com/office/powerpoint/2010/main" val="912978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Emerald Ash Borer was found in St. Paul, Minnesota in 2009 and in Minneapolis, Minnesota in 2010.  Even with extensive borer monitoring efforts using traps, it can take years for a new infestation to be detected.  Meanwhile, the population grows and infests more ash trees.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EAB is now spreading out of the Twin Cities</a:t>
            </a:r>
            <a:r>
              <a:rPr lang="en-US" baseline="0" dirty="0" smtClean="0"/>
              <a:t>.  </a:t>
            </a:r>
            <a:endParaRPr lang="en-US" baseline="0" dirty="0" smtClean="0"/>
          </a:p>
        </p:txBody>
      </p:sp>
      <p:sp>
        <p:nvSpPr>
          <p:cNvPr id="4" name="Slide Number Placeholder 3"/>
          <p:cNvSpPr>
            <a:spLocks noGrp="1"/>
          </p:cNvSpPr>
          <p:nvPr>
            <p:ph type="sldNum" sz="quarter" idx="10"/>
          </p:nvPr>
        </p:nvSpPr>
        <p:spPr/>
        <p:txBody>
          <a:bodyPr/>
          <a:lstStyle/>
          <a:p>
            <a:fld id="{FB5DA773-0174-4842-BBC7-334A5250EABD}" type="slidenum">
              <a:rPr lang="en-US" smtClean="0"/>
              <a:t>7</a:t>
            </a:fld>
            <a:endParaRPr lang="en-US" dirty="0"/>
          </a:p>
        </p:txBody>
      </p:sp>
    </p:spTree>
    <p:extLst>
      <p:ext uri="{BB962C8B-B14F-4D97-AF65-F5344CB8AC3E}">
        <p14:creationId xmlns:p14="http://schemas.microsoft.com/office/powerpoint/2010/main" val="2613724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Green ash is a North Dakota native and is an important part of forests.  It has also been planted extensively in cities and in rural plantings, like windbreaks and shelterbelts.  White ash, </a:t>
            </a:r>
            <a:r>
              <a:rPr lang="en-US" u="none" dirty="0" smtClean="0"/>
              <a:t>black</a:t>
            </a:r>
            <a:r>
              <a:rPr lang="en-US" u="none" baseline="0" dirty="0" smtClean="0"/>
              <a:t> ash </a:t>
            </a:r>
            <a:r>
              <a:rPr lang="en-US" dirty="0" smtClean="0"/>
              <a:t>and Manchurian ash have also been planted in cities.  All these ash trees are susceptible to the emerald ash borer.  Mountain ash, which is in the genus ‘</a:t>
            </a:r>
            <a:r>
              <a:rPr lang="en-US" u="sng" dirty="0" smtClean="0"/>
              <a:t>S</a:t>
            </a:r>
            <a:r>
              <a:rPr lang="en-US" dirty="0" smtClean="0"/>
              <a:t>orbus’ is not a true ash and is therefore not susceptible to EAB.  </a:t>
            </a:r>
          </a:p>
          <a:p>
            <a:endParaRPr lang="en-US" dirty="0"/>
          </a:p>
          <a:p>
            <a:r>
              <a:rPr lang="en-US" dirty="0" smtClean="0"/>
              <a:t>North Dakota cities which have been surveyed have as low as 20 percent ash and as high as 80 percent.  Just under half the cities surveyed had about fifty percent ash.</a:t>
            </a:r>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FB5DA773-0174-4842-BBC7-334A5250EABD}" type="slidenum">
              <a:rPr lang="en-US" smtClean="0"/>
              <a:t>8</a:t>
            </a:fld>
            <a:endParaRPr lang="en-US" dirty="0"/>
          </a:p>
        </p:txBody>
      </p:sp>
    </p:spTree>
    <p:extLst>
      <p:ext uri="{BB962C8B-B14F-4D97-AF65-F5344CB8AC3E}">
        <p14:creationId xmlns:p14="http://schemas.microsoft.com/office/powerpoint/2010/main" val="998652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Forests along rivers and streams are called riparian forests.  These are some of the largest forest tracts in North Dakota.  Riparian forests are made up of about 65 percent ash trees and will be greatly affected by EAB.</a:t>
            </a:r>
          </a:p>
          <a:p>
            <a:endParaRPr lang="en-US" dirty="0" smtClean="0"/>
          </a:p>
          <a:p>
            <a:r>
              <a:rPr lang="en-US" dirty="0" smtClean="0"/>
              <a:t>This could have a negative impact</a:t>
            </a:r>
            <a:r>
              <a:rPr lang="en-US" baseline="0" dirty="0" smtClean="0"/>
              <a:t> on water quality and aquatic life. </a:t>
            </a:r>
            <a:endParaRPr lang="en-US" dirty="0" smtClean="0"/>
          </a:p>
          <a:p>
            <a:endParaRPr lang="en-US" dirty="0"/>
          </a:p>
          <a:p>
            <a:r>
              <a:rPr lang="en-US" dirty="0" smtClean="0"/>
              <a:t>About a third of all trees planted in rural North Dakota are ash trees.  A larger proportion of ash is usually planted closer to homesteads.</a:t>
            </a:r>
          </a:p>
          <a:p>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FB5DA773-0174-4842-BBC7-334A5250EABD}" type="slidenum">
              <a:rPr lang="en-US" smtClean="0"/>
              <a:t>9</a:t>
            </a:fld>
            <a:endParaRPr lang="en-US" dirty="0"/>
          </a:p>
        </p:txBody>
      </p:sp>
    </p:spTree>
    <p:extLst>
      <p:ext uri="{BB962C8B-B14F-4D97-AF65-F5344CB8AC3E}">
        <p14:creationId xmlns:p14="http://schemas.microsoft.com/office/powerpoint/2010/main" val="1519383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A6CEC8-F598-439D-A4AE-A9494196BB58}" type="datetimeFigureOut">
              <a:rPr lang="en-US" smtClean="0"/>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B2B550-5935-4302-9915-C8B3B73D6AF7}" type="slidenum">
              <a:rPr lang="en-US" smtClean="0"/>
              <a:t>‹#›</a:t>
            </a:fld>
            <a:endParaRPr lang="en-US" dirty="0"/>
          </a:p>
        </p:txBody>
      </p:sp>
    </p:spTree>
    <p:extLst>
      <p:ext uri="{BB962C8B-B14F-4D97-AF65-F5344CB8AC3E}">
        <p14:creationId xmlns:p14="http://schemas.microsoft.com/office/powerpoint/2010/main" val="3670907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A6CEC8-F598-439D-A4AE-A9494196BB58}" type="datetimeFigureOut">
              <a:rPr lang="en-US" smtClean="0"/>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B2B550-5935-4302-9915-C8B3B73D6AF7}" type="slidenum">
              <a:rPr lang="en-US" smtClean="0"/>
              <a:t>‹#›</a:t>
            </a:fld>
            <a:endParaRPr lang="en-US" dirty="0"/>
          </a:p>
        </p:txBody>
      </p:sp>
    </p:spTree>
    <p:extLst>
      <p:ext uri="{BB962C8B-B14F-4D97-AF65-F5344CB8AC3E}">
        <p14:creationId xmlns:p14="http://schemas.microsoft.com/office/powerpoint/2010/main" val="3421562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A6CEC8-F598-439D-A4AE-A9494196BB58}" type="datetimeFigureOut">
              <a:rPr lang="en-US" smtClean="0"/>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B2B550-5935-4302-9915-C8B3B73D6AF7}"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73300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A6CEC8-F598-439D-A4AE-A9494196BB58}" type="datetimeFigureOut">
              <a:rPr lang="en-US" smtClean="0"/>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B2B550-5935-4302-9915-C8B3B73D6AF7}" type="slidenum">
              <a:rPr lang="en-US" smtClean="0"/>
              <a:t>‹#›</a:t>
            </a:fld>
            <a:endParaRPr lang="en-US" dirty="0"/>
          </a:p>
        </p:txBody>
      </p:sp>
    </p:spTree>
    <p:extLst>
      <p:ext uri="{BB962C8B-B14F-4D97-AF65-F5344CB8AC3E}">
        <p14:creationId xmlns:p14="http://schemas.microsoft.com/office/powerpoint/2010/main" val="853285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A6CEC8-F598-439D-A4AE-A9494196BB58}" type="datetimeFigureOut">
              <a:rPr lang="en-US" smtClean="0"/>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B2B550-5935-4302-9915-C8B3B73D6AF7}"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61383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A6CEC8-F598-439D-A4AE-A9494196BB58}" type="datetimeFigureOut">
              <a:rPr lang="en-US" smtClean="0"/>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B2B550-5935-4302-9915-C8B3B73D6AF7}" type="slidenum">
              <a:rPr lang="en-US" smtClean="0"/>
              <a:t>‹#›</a:t>
            </a:fld>
            <a:endParaRPr lang="en-US" dirty="0"/>
          </a:p>
        </p:txBody>
      </p:sp>
    </p:spTree>
    <p:extLst>
      <p:ext uri="{BB962C8B-B14F-4D97-AF65-F5344CB8AC3E}">
        <p14:creationId xmlns:p14="http://schemas.microsoft.com/office/powerpoint/2010/main" val="751003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A6CEC8-F598-439D-A4AE-A9494196BB58}" type="datetimeFigureOut">
              <a:rPr lang="en-US" smtClean="0"/>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B2B550-5935-4302-9915-C8B3B73D6AF7}" type="slidenum">
              <a:rPr lang="en-US" smtClean="0"/>
              <a:t>‹#›</a:t>
            </a:fld>
            <a:endParaRPr lang="en-US" dirty="0"/>
          </a:p>
        </p:txBody>
      </p:sp>
    </p:spTree>
    <p:extLst>
      <p:ext uri="{BB962C8B-B14F-4D97-AF65-F5344CB8AC3E}">
        <p14:creationId xmlns:p14="http://schemas.microsoft.com/office/powerpoint/2010/main" val="4031261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A6CEC8-F598-439D-A4AE-A9494196BB58}" type="datetimeFigureOut">
              <a:rPr lang="en-US" smtClean="0"/>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B2B550-5935-4302-9915-C8B3B73D6AF7}" type="slidenum">
              <a:rPr lang="en-US" smtClean="0"/>
              <a:t>‹#›</a:t>
            </a:fld>
            <a:endParaRPr lang="en-US" dirty="0"/>
          </a:p>
        </p:txBody>
      </p:sp>
    </p:spTree>
    <p:extLst>
      <p:ext uri="{BB962C8B-B14F-4D97-AF65-F5344CB8AC3E}">
        <p14:creationId xmlns:p14="http://schemas.microsoft.com/office/powerpoint/2010/main" val="276940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A6CEC8-F598-439D-A4AE-A9494196BB58}" type="datetimeFigureOut">
              <a:rPr lang="en-US" smtClean="0"/>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B2B550-5935-4302-9915-C8B3B73D6AF7}" type="slidenum">
              <a:rPr lang="en-US" smtClean="0"/>
              <a:t>‹#›</a:t>
            </a:fld>
            <a:endParaRPr lang="en-US" dirty="0"/>
          </a:p>
        </p:txBody>
      </p:sp>
    </p:spTree>
    <p:extLst>
      <p:ext uri="{BB962C8B-B14F-4D97-AF65-F5344CB8AC3E}">
        <p14:creationId xmlns:p14="http://schemas.microsoft.com/office/powerpoint/2010/main" val="3487673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A6CEC8-F598-439D-A4AE-A9494196BB58}" type="datetimeFigureOut">
              <a:rPr lang="en-US" smtClean="0"/>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B2B550-5935-4302-9915-C8B3B73D6AF7}" type="slidenum">
              <a:rPr lang="en-US" smtClean="0"/>
              <a:t>‹#›</a:t>
            </a:fld>
            <a:endParaRPr lang="en-US" dirty="0"/>
          </a:p>
        </p:txBody>
      </p:sp>
    </p:spTree>
    <p:extLst>
      <p:ext uri="{BB962C8B-B14F-4D97-AF65-F5344CB8AC3E}">
        <p14:creationId xmlns:p14="http://schemas.microsoft.com/office/powerpoint/2010/main" val="227616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A6CEC8-F598-439D-A4AE-A9494196BB58}" type="datetimeFigureOut">
              <a:rPr lang="en-US" smtClean="0"/>
              <a:t>5/22/2017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B2B550-5935-4302-9915-C8B3B73D6AF7}" type="slidenum">
              <a:rPr lang="en-US" smtClean="0"/>
              <a:t>‹#›</a:t>
            </a:fld>
            <a:endParaRPr lang="en-US" dirty="0"/>
          </a:p>
        </p:txBody>
      </p:sp>
    </p:spTree>
    <p:extLst>
      <p:ext uri="{BB962C8B-B14F-4D97-AF65-F5344CB8AC3E}">
        <p14:creationId xmlns:p14="http://schemas.microsoft.com/office/powerpoint/2010/main" val="694351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A6CEC8-F598-439D-A4AE-A9494196BB58}" type="datetimeFigureOut">
              <a:rPr lang="en-US" smtClean="0"/>
              <a:t>5/22/2017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BB2B550-5935-4302-9915-C8B3B73D6AF7}" type="slidenum">
              <a:rPr lang="en-US" smtClean="0"/>
              <a:t>‹#›</a:t>
            </a:fld>
            <a:endParaRPr lang="en-US" dirty="0"/>
          </a:p>
        </p:txBody>
      </p:sp>
    </p:spTree>
    <p:extLst>
      <p:ext uri="{BB962C8B-B14F-4D97-AF65-F5344CB8AC3E}">
        <p14:creationId xmlns:p14="http://schemas.microsoft.com/office/powerpoint/2010/main" val="2520899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A6CEC8-F598-439D-A4AE-A9494196BB58}" type="datetimeFigureOut">
              <a:rPr lang="en-US" smtClean="0"/>
              <a:t>5/22/2017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BB2B550-5935-4302-9915-C8B3B73D6AF7}" type="slidenum">
              <a:rPr lang="en-US" smtClean="0"/>
              <a:t>‹#›</a:t>
            </a:fld>
            <a:endParaRPr lang="en-US" dirty="0"/>
          </a:p>
        </p:txBody>
      </p:sp>
    </p:spTree>
    <p:extLst>
      <p:ext uri="{BB962C8B-B14F-4D97-AF65-F5344CB8AC3E}">
        <p14:creationId xmlns:p14="http://schemas.microsoft.com/office/powerpoint/2010/main" val="386213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A6CEC8-F598-439D-A4AE-A9494196BB58}" type="datetimeFigureOut">
              <a:rPr lang="en-US" smtClean="0"/>
              <a:t>5/22/2017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BB2B550-5935-4302-9915-C8B3B73D6AF7}" type="slidenum">
              <a:rPr lang="en-US" smtClean="0"/>
              <a:t>‹#›</a:t>
            </a:fld>
            <a:endParaRPr lang="en-US" dirty="0"/>
          </a:p>
        </p:txBody>
      </p:sp>
    </p:spTree>
    <p:extLst>
      <p:ext uri="{BB962C8B-B14F-4D97-AF65-F5344CB8AC3E}">
        <p14:creationId xmlns:p14="http://schemas.microsoft.com/office/powerpoint/2010/main" val="1381722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A6CEC8-F598-439D-A4AE-A9494196BB58}" type="datetimeFigureOut">
              <a:rPr lang="en-US" smtClean="0"/>
              <a:t>5/22/2017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B2B550-5935-4302-9915-C8B3B73D6AF7}" type="slidenum">
              <a:rPr lang="en-US" smtClean="0"/>
              <a:t>‹#›</a:t>
            </a:fld>
            <a:endParaRPr lang="en-US" dirty="0"/>
          </a:p>
        </p:txBody>
      </p:sp>
    </p:spTree>
    <p:extLst>
      <p:ext uri="{BB962C8B-B14F-4D97-AF65-F5344CB8AC3E}">
        <p14:creationId xmlns:p14="http://schemas.microsoft.com/office/powerpoint/2010/main" val="223938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A6CEC8-F598-439D-A4AE-A9494196BB58}" type="datetimeFigureOut">
              <a:rPr lang="en-US" smtClean="0"/>
              <a:t>5/22/2017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B2B550-5935-4302-9915-C8B3B73D6AF7}" type="slidenum">
              <a:rPr lang="en-US" smtClean="0"/>
              <a:t>‹#›</a:t>
            </a:fld>
            <a:endParaRPr lang="en-US" dirty="0"/>
          </a:p>
        </p:txBody>
      </p:sp>
    </p:spTree>
    <p:extLst>
      <p:ext uri="{BB962C8B-B14F-4D97-AF65-F5344CB8AC3E}">
        <p14:creationId xmlns:p14="http://schemas.microsoft.com/office/powerpoint/2010/main" val="854649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BA6CEC8-F598-439D-A4AE-A9494196BB58}" type="datetimeFigureOut">
              <a:rPr lang="en-US" smtClean="0"/>
              <a:t>5/22/2017</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3BB2B550-5935-4302-9915-C8B3B73D6AF7}" type="slidenum">
              <a:rPr lang="en-US" smtClean="0"/>
              <a:t>‹#›</a:t>
            </a:fld>
            <a:endParaRPr lang="en-US" dirty="0"/>
          </a:p>
        </p:txBody>
      </p:sp>
    </p:spTree>
    <p:extLst>
      <p:ext uri="{BB962C8B-B14F-4D97-AF65-F5344CB8AC3E}">
        <p14:creationId xmlns:p14="http://schemas.microsoft.com/office/powerpoint/2010/main" val="48502421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hyperlink" Target="http://www.ndsu.edu/ndfs/" TargetMode="External"/><Relationship Id="rId7"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ndinvasives.org/" TargetMode="External"/><Relationship Id="rId5" Type="http://schemas.openxmlformats.org/officeDocument/2006/relationships/hyperlink" Target="http://www.nd.gov/ndda/" TargetMode="External"/><Relationship Id="rId4" Type="http://schemas.openxmlformats.org/officeDocument/2006/relationships/hyperlink" Target="http://www.ag.ndsu.edu/extensio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insectimages.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www.bugwood.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8229600" cy="2743200"/>
          </a:xfrm>
          <a:solidFill>
            <a:schemeClr val="accent2">
              <a:lumMod val="20000"/>
              <a:lumOff val="80000"/>
              <a:alpha val="80000"/>
            </a:schemeClr>
          </a:solidFill>
          <a:ln>
            <a:solidFill>
              <a:schemeClr val="accent1"/>
            </a:solidFill>
          </a:ln>
        </p:spPr>
        <p:txBody>
          <a:bodyPr anchor="t">
            <a:noAutofit/>
          </a:bodyPr>
          <a:lstStyle/>
          <a:p>
            <a:pPr algn="ctr"/>
            <a:r>
              <a:rPr lang="en-US" b="1" dirty="0" smtClean="0">
                <a:solidFill>
                  <a:srgbClr val="066A1E"/>
                </a:solidFill>
                <a:latin typeface="Arial" panose="020B0604020202020204" pitchFamily="34" charset="0"/>
                <a:cs typeface="Arial" panose="020B0604020202020204" pitchFamily="34" charset="0"/>
              </a:rPr>
              <a:t/>
            </a:r>
            <a:br>
              <a:rPr lang="en-US" b="1" dirty="0" smtClean="0">
                <a:solidFill>
                  <a:srgbClr val="066A1E"/>
                </a:solidFill>
                <a:latin typeface="Arial" panose="020B0604020202020204" pitchFamily="34" charset="0"/>
                <a:cs typeface="Arial" panose="020B0604020202020204" pitchFamily="34" charset="0"/>
              </a:rPr>
            </a:br>
            <a:r>
              <a:rPr lang="en-US" sz="6000" b="1" dirty="0" smtClean="0">
                <a:solidFill>
                  <a:srgbClr val="066A1E"/>
                </a:solidFill>
                <a:latin typeface="Arial" panose="020B0604020202020204" pitchFamily="34" charset="0"/>
                <a:cs typeface="Arial" panose="020B0604020202020204" pitchFamily="34" charset="0"/>
              </a:rPr>
              <a:t>EAB Awareness Week </a:t>
            </a:r>
            <a:r>
              <a:rPr lang="en-US" sz="6000" b="1" dirty="0" smtClean="0">
                <a:solidFill>
                  <a:srgbClr val="066A1E"/>
                </a:solidFill>
                <a:latin typeface="Arial" panose="020B0604020202020204" pitchFamily="34" charset="0"/>
                <a:cs typeface="Arial" panose="020B0604020202020204" pitchFamily="34" charset="0"/>
              </a:rPr>
              <a:t>2017</a:t>
            </a:r>
            <a:r>
              <a:rPr lang="en-US" b="1" dirty="0" smtClean="0">
                <a:solidFill>
                  <a:srgbClr val="066A1E"/>
                </a:solidFill>
                <a:latin typeface="Arial" panose="020B0604020202020204" pitchFamily="34" charset="0"/>
                <a:cs typeface="Arial" panose="020B0604020202020204" pitchFamily="34" charset="0"/>
              </a:rPr>
              <a:t/>
            </a:r>
            <a:br>
              <a:rPr lang="en-US" b="1" dirty="0" smtClean="0">
                <a:solidFill>
                  <a:srgbClr val="066A1E"/>
                </a:solidFill>
                <a:latin typeface="Arial" panose="020B0604020202020204" pitchFamily="34" charset="0"/>
                <a:cs typeface="Arial" panose="020B0604020202020204" pitchFamily="34" charset="0"/>
              </a:rPr>
            </a:br>
            <a:r>
              <a:rPr lang="en-US" b="1" dirty="0">
                <a:solidFill>
                  <a:srgbClr val="066A1E"/>
                </a:solidFill>
                <a:latin typeface="Arial" panose="020B0604020202020204" pitchFamily="34" charset="0"/>
                <a:cs typeface="Arial" panose="020B0604020202020204" pitchFamily="34" charset="0"/>
              </a:rPr>
              <a:t/>
            </a:r>
            <a:br>
              <a:rPr lang="en-US" b="1" dirty="0">
                <a:solidFill>
                  <a:srgbClr val="066A1E"/>
                </a:solidFill>
                <a:latin typeface="Arial" panose="020B0604020202020204" pitchFamily="34" charset="0"/>
                <a:cs typeface="Arial" panose="020B0604020202020204" pitchFamily="34" charset="0"/>
              </a:rPr>
            </a:br>
            <a:endParaRPr lang="en-US" b="1" dirty="0">
              <a:solidFill>
                <a:srgbClr val="066A1E"/>
              </a:solidFill>
              <a:latin typeface="Arial" panose="020B0604020202020204" pitchFamily="34" charset="0"/>
              <a:cs typeface="Arial" panose="020B0604020202020204" pitchFamily="34" charset="0"/>
            </a:endParaRPr>
          </a:p>
        </p:txBody>
      </p:sp>
      <p:pic>
        <p:nvPicPr>
          <p:cNvPr id="1026" name="Picture 2" descr="http://www.ndsu.edu/uploads/pics/ndfs_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4131" y="4142678"/>
            <a:ext cx="1068838" cy="12612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4037301"/>
            <a:ext cx="3417757" cy="56765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3874" y="4142677"/>
            <a:ext cx="1399926" cy="152637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0" y="4935702"/>
            <a:ext cx="3152851" cy="519379"/>
          </a:xfrm>
          <a:prstGeom prst="rect">
            <a:avLst/>
          </a:prstGeom>
        </p:spPr>
      </p:pic>
    </p:spTree>
    <p:extLst>
      <p:ext uri="{BB962C8B-B14F-4D97-AF65-F5344CB8AC3E}">
        <p14:creationId xmlns:p14="http://schemas.microsoft.com/office/powerpoint/2010/main" val="2839040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4000" dirty="0">
                <a:solidFill>
                  <a:srgbClr val="FF0000"/>
                </a:solidFill>
              </a:rPr>
              <a:t>EAB: The Threat</a:t>
            </a:r>
            <a:endParaRPr lang="en-US" sz="4000" dirty="0"/>
          </a:p>
        </p:txBody>
      </p:sp>
      <p:sp>
        <p:nvSpPr>
          <p:cNvPr id="3" name="Content Placeholder 2"/>
          <p:cNvSpPr>
            <a:spLocks noGrp="1"/>
          </p:cNvSpPr>
          <p:nvPr>
            <p:ph idx="1"/>
          </p:nvPr>
        </p:nvSpPr>
        <p:spPr>
          <a:xfrm>
            <a:off x="77127" y="1230920"/>
            <a:ext cx="5561673" cy="3493480"/>
          </a:xfrm>
        </p:spPr>
        <p:txBody>
          <a:bodyPr>
            <a:noAutofit/>
          </a:bodyPr>
          <a:lstStyle/>
          <a:p>
            <a:r>
              <a:rPr lang="en-US" sz="2400" dirty="0" smtClean="0"/>
              <a:t>All ash trees are vulnerable</a:t>
            </a:r>
          </a:p>
          <a:p>
            <a:r>
              <a:rPr lang="en-US" sz="2400" dirty="0" smtClean="0"/>
              <a:t>Effective predators and biological control are not readily available</a:t>
            </a:r>
          </a:p>
          <a:p>
            <a:r>
              <a:rPr lang="en-US" sz="2400" dirty="0" smtClean="0"/>
              <a:t>Eradication is unlikely</a:t>
            </a:r>
          </a:p>
          <a:p>
            <a:r>
              <a:rPr lang="en-US" sz="2400" dirty="0" smtClean="0"/>
              <a:t>Quarantines are ineffective</a:t>
            </a:r>
          </a:p>
          <a:p>
            <a:r>
              <a:rPr lang="en-US" sz="2400" dirty="0" smtClean="0"/>
              <a:t>Ash trees will be killed in North Dakota’s cities, windbreaks, forests, and anywhere they now grow</a:t>
            </a:r>
            <a:endParaRPr lang="en-US" sz="2400" dirty="0"/>
          </a:p>
        </p:txBody>
      </p:sp>
      <p:pic>
        <p:nvPicPr>
          <p:cNvPr id="4" name="Picture 2" descr="http://www.ndsu.edu/uploads/pics/ndfs_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5794166"/>
            <a:ext cx="687091" cy="8107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55626" y="4870836"/>
            <a:ext cx="5562600" cy="1846659"/>
          </a:xfrm>
          <a:prstGeom prst="rect">
            <a:avLst/>
          </a:prstGeom>
          <a:solidFill>
            <a:schemeClr val="accent2">
              <a:lumMod val="40000"/>
              <a:lumOff val="60000"/>
            </a:schemeClr>
          </a:solidFill>
          <a:effectLst>
            <a:glow rad="127000">
              <a:srgbClr val="FF0000"/>
            </a:glow>
            <a:reflection stA="45000" endPos="4000" dist="50800" dir="5400000" sy="-100000" algn="bl" rotWithShape="0"/>
          </a:effectLst>
        </p:spPr>
        <p:txBody>
          <a:bodyPr wrap="square">
            <a:spAutoFit/>
          </a:bodyPr>
          <a:lstStyle/>
          <a:p>
            <a:r>
              <a:rPr lang="en-US" sz="2400" b="1" dirty="0">
                <a:latin typeface="Arial" panose="020B0604020202020204" pitchFamily="34" charset="0"/>
                <a:cs typeface="Arial" panose="020B0604020202020204" pitchFamily="34" charset="0"/>
              </a:rPr>
              <a:t>How big a problem is EAB</a:t>
            </a:r>
            <a:r>
              <a:rPr lang="en-US" sz="2400" b="1" dirty="0" smtClean="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EAB is now considered the </a:t>
            </a:r>
            <a:r>
              <a:rPr lang="en-US" sz="2400" i="1" dirty="0">
                <a:latin typeface="Arial" panose="020B0604020202020204" pitchFamily="34" charset="0"/>
                <a:cs typeface="Arial" panose="020B0604020202020204" pitchFamily="34" charset="0"/>
              </a:rPr>
              <a:t>most destructive forest pest ever seen in North America</a:t>
            </a:r>
            <a:r>
              <a:rPr lang="en-US" sz="2400" dirty="0">
                <a:latin typeface="Arial" panose="020B0604020202020204" pitchFamily="34" charset="0"/>
                <a:cs typeface="Arial" panose="020B0604020202020204" pitchFamily="34" charset="0"/>
              </a:rPr>
              <a:t>. </a:t>
            </a:r>
          </a:p>
          <a:p>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6456" y="1475410"/>
            <a:ext cx="3509833" cy="2632375"/>
          </a:xfrm>
          <a:prstGeom prst="rect">
            <a:avLst/>
          </a:prstGeom>
        </p:spPr>
      </p:pic>
      <p:sp>
        <p:nvSpPr>
          <p:cNvPr id="7" name="TextBox 6"/>
          <p:cNvSpPr txBox="1"/>
          <p:nvPr/>
        </p:nvSpPr>
        <p:spPr>
          <a:xfrm>
            <a:off x="5842681" y="3437799"/>
            <a:ext cx="2937381" cy="461665"/>
          </a:xfrm>
          <a:prstGeom prst="rect">
            <a:avLst/>
          </a:prstGeom>
          <a:solidFill>
            <a:schemeClr val="accent3">
              <a:lumMod val="40000"/>
              <a:lumOff val="60000"/>
            </a:schemeClr>
          </a:solidFill>
        </p:spPr>
        <p:txBody>
          <a:bodyPr wrap="square" rtlCol="0">
            <a:spAutoFit/>
          </a:bodyPr>
          <a:lstStyle/>
          <a:p>
            <a:r>
              <a:rPr lang="en-US" sz="2400" dirty="0" smtClean="0">
                <a:latin typeface="Arial" panose="020B0604020202020204" pitchFamily="34" charset="0"/>
                <a:cs typeface="Arial" panose="020B0604020202020204" pitchFamily="34" charset="0"/>
              </a:rPr>
              <a:t>EAB trap in ash tree</a:t>
            </a:r>
            <a:endParaRPr lang="en-US" sz="2400" dirty="0">
              <a:latin typeface="Arial" panose="020B0604020202020204" pitchFamily="34" charset="0"/>
              <a:cs typeface="Arial" panose="020B0604020202020204" pitchFamily="34" charset="0"/>
            </a:endParaRPr>
          </a:p>
        </p:txBody>
      </p:sp>
      <p:cxnSp>
        <p:nvCxnSpPr>
          <p:cNvPr id="11" name="Straight Arrow Connector 10"/>
          <p:cNvCxnSpPr/>
          <p:nvPr/>
        </p:nvCxnSpPr>
        <p:spPr>
          <a:xfrm flipV="1">
            <a:off x="7162800" y="2514600"/>
            <a:ext cx="381000" cy="923199"/>
          </a:xfrm>
          <a:prstGeom prst="straightConnector1">
            <a:avLst/>
          </a:prstGeom>
          <a:ln w="57150">
            <a:solidFill>
              <a:srgbClr val="FF0000"/>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918020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76" y="228600"/>
            <a:ext cx="9143999" cy="762000"/>
          </a:xfrm>
          <a:solidFill>
            <a:schemeClr val="bg1">
              <a:alpha val="80000"/>
            </a:schemeClr>
          </a:solidFill>
        </p:spPr>
        <p:txBody>
          <a:bodyPr>
            <a:normAutofit/>
          </a:bodyPr>
          <a:lstStyle/>
          <a:p>
            <a:pPr algn="ctr"/>
            <a:r>
              <a:rPr lang="en-US" dirty="0" smtClean="0"/>
              <a:t>EAB: Benefits of Preparing Your Community</a:t>
            </a:r>
            <a:endParaRPr lang="en-US" dirty="0"/>
          </a:p>
        </p:txBody>
      </p:sp>
      <p:sp>
        <p:nvSpPr>
          <p:cNvPr id="3" name="Content Placeholder 2"/>
          <p:cNvSpPr>
            <a:spLocks noGrp="1"/>
          </p:cNvSpPr>
          <p:nvPr>
            <p:ph idx="1"/>
          </p:nvPr>
        </p:nvSpPr>
        <p:spPr>
          <a:xfrm>
            <a:off x="228600" y="1295400"/>
            <a:ext cx="7848600" cy="5309534"/>
          </a:xfrm>
        </p:spPr>
        <p:txBody>
          <a:bodyPr>
            <a:normAutofit lnSpcReduction="10000"/>
          </a:bodyPr>
          <a:lstStyle/>
          <a:p>
            <a:pPr marL="0" indent="0">
              <a:buNone/>
            </a:pPr>
            <a:r>
              <a:rPr lang="en-US" sz="2600" dirty="0" smtClean="0">
                <a:latin typeface="Arial" panose="020B0604020202020204" pitchFamily="34" charset="0"/>
                <a:cs typeface="Arial" panose="020B0604020202020204" pitchFamily="34" charset="0"/>
              </a:rPr>
              <a:t>Minimize EAB impact on your community forest</a:t>
            </a:r>
          </a:p>
          <a:p>
            <a:pPr marL="0" indent="0">
              <a:buNone/>
            </a:pPr>
            <a:r>
              <a:rPr lang="en-US" sz="2600" i="1" dirty="0" smtClean="0">
                <a:solidFill>
                  <a:srgbClr val="FF0000"/>
                </a:solidFill>
                <a:latin typeface="Arial" panose="020B0604020202020204" pitchFamily="34" charset="0"/>
                <a:cs typeface="Arial" panose="020B0604020202020204" pitchFamily="34" charset="0"/>
              </a:rPr>
              <a:t>			Dead trees are liabilities</a:t>
            </a:r>
          </a:p>
          <a:p>
            <a:pPr marL="0" lvl="0" indent="0">
              <a:buClr>
                <a:srgbClr val="90C226"/>
              </a:buClr>
              <a:buNone/>
            </a:pPr>
            <a:r>
              <a:rPr lang="en-US" sz="2600" dirty="0">
                <a:solidFill>
                  <a:prstClr val="black">
                    <a:lumMod val="75000"/>
                    <a:lumOff val="25000"/>
                  </a:prstClr>
                </a:solidFill>
                <a:latin typeface="Arial" panose="020B0604020202020204" pitchFamily="34" charset="0"/>
                <a:cs typeface="Arial" panose="020B0604020202020204" pitchFamily="34" charset="0"/>
              </a:rPr>
              <a:t>Make the best cost/benefit decisions for </a:t>
            </a:r>
            <a:r>
              <a:rPr lang="en-US" sz="2600" u="sng" dirty="0" smtClean="0">
                <a:solidFill>
                  <a:prstClr val="black">
                    <a:lumMod val="75000"/>
                    <a:lumOff val="25000"/>
                  </a:prstClr>
                </a:solidFill>
                <a:latin typeface="Arial" panose="020B0604020202020204" pitchFamily="34" charset="0"/>
                <a:cs typeface="Arial" panose="020B0604020202020204" pitchFamily="34" charset="0"/>
              </a:rPr>
              <a:t>public</a:t>
            </a:r>
            <a:r>
              <a:rPr lang="en-US" sz="2600" dirty="0" smtClean="0">
                <a:solidFill>
                  <a:prstClr val="black">
                    <a:lumMod val="75000"/>
                    <a:lumOff val="25000"/>
                  </a:prstClr>
                </a:solidFill>
                <a:latin typeface="Arial" panose="020B0604020202020204" pitchFamily="34" charset="0"/>
                <a:cs typeface="Arial" panose="020B0604020202020204" pitchFamily="34" charset="0"/>
              </a:rPr>
              <a:t> and for </a:t>
            </a:r>
            <a:r>
              <a:rPr lang="en-US" sz="2600" u="sng" dirty="0" smtClean="0">
                <a:solidFill>
                  <a:prstClr val="black">
                    <a:lumMod val="75000"/>
                    <a:lumOff val="25000"/>
                  </a:prstClr>
                </a:solidFill>
                <a:latin typeface="Arial" panose="020B0604020202020204" pitchFamily="34" charset="0"/>
                <a:cs typeface="Arial" panose="020B0604020202020204" pitchFamily="34" charset="0"/>
              </a:rPr>
              <a:t>private</a:t>
            </a:r>
            <a:r>
              <a:rPr lang="en-US" sz="2600" dirty="0" smtClean="0">
                <a:solidFill>
                  <a:prstClr val="black">
                    <a:lumMod val="75000"/>
                    <a:lumOff val="25000"/>
                  </a:prstClr>
                </a:solidFill>
                <a:latin typeface="Arial" panose="020B0604020202020204" pitchFamily="34" charset="0"/>
                <a:cs typeface="Arial" panose="020B0604020202020204" pitchFamily="34" charset="0"/>
              </a:rPr>
              <a:t> ash trees</a:t>
            </a:r>
            <a:endParaRPr lang="en-US" sz="2600" dirty="0">
              <a:solidFill>
                <a:prstClr val="black">
                  <a:lumMod val="75000"/>
                  <a:lumOff val="25000"/>
                </a:prstClr>
              </a:solidFill>
              <a:latin typeface="Arial" panose="020B0604020202020204" pitchFamily="34" charset="0"/>
              <a:cs typeface="Arial" panose="020B0604020202020204" pitchFamily="34" charset="0"/>
            </a:endParaRPr>
          </a:p>
          <a:p>
            <a:pPr lvl="1">
              <a:buClr>
                <a:srgbClr val="90C226"/>
              </a:buClr>
            </a:pPr>
            <a:r>
              <a:rPr lang="en-US" sz="2600" dirty="0" smtClean="0">
                <a:solidFill>
                  <a:prstClr val="black">
                    <a:lumMod val="75000"/>
                    <a:lumOff val="25000"/>
                  </a:prstClr>
                </a:solidFill>
                <a:latin typeface="Arial" panose="020B0604020202020204" pitchFamily="34" charset="0"/>
                <a:cs typeface="Arial" panose="020B0604020202020204" pitchFamily="34" charset="0"/>
              </a:rPr>
              <a:t>Treat (only when within 15 miles)</a:t>
            </a:r>
            <a:endParaRPr lang="en-US" sz="2600" dirty="0">
              <a:solidFill>
                <a:prstClr val="black">
                  <a:lumMod val="75000"/>
                  <a:lumOff val="25000"/>
                </a:prstClr>
              </a:solidFill>
              <a:latin typeface="Arial" panose="020B0604020202020204" pitchFamily="34" charset="0"/>
              <a:cs typeface="Arial" panose="020B0604020202020204" pitchFamily="34" charset="0"/>
            </a:endParaRPr>
          </a:p>
          <a:p>
            <a:pPr lvl="1">
              <a:buClr>
                <a:srgbClr val="90C226"/>
              </a:buClr>
            </a:pPr>
            <a:r>
              <a:rPr lang="en-US" sz="2600" dirty="0">
                <a:solidFill>
                  <a:prstClr val="black">
                    <a:lumMod val="75000"/>
                    <a:lumOff val="25000"/>
                  </a:prstClr>
                </a:solidFill>
                <a:latin typeface="Arial" panose="020B0604020202020204" pitchFamily="34" charset="0"/>
                <a:cs typeface="Arial" panose="020B0604020202020204" pitchFamily="34" charset="0"/>
              </a:rPr>
              <a:t>Remove and </a:t>
            </a:r>
            <a:r>
              <a:rPr lang="en-US" sz="2600" dirty="0" smtClean="0">
                <a:solidFill>
                  <a:prstClr val="black">
                    <a:lumMod val="75000"/>
                    <a:lumOff val="25000"/>
                  </a:prstClr>
                </a:solidFill>
                <a:latin typeface="Arial" panose="020B0604020202020204" pitchFamily="34" charset="0"/>
                <a:cs typeface="Arial" panose="020B0604020202020204" pitchFamily="34" charset="0"/>
              </a:rPr>
              <a:t>replace (budget $400 to $2500 per tree, depending on size)</a:t>
            </a:r>
            <a:endParaRPr lang="en-US" sz="2600" dirty="0" smtClean="0">
              <a:latin typeface="Arial" panose="020B0604020202020204" pitchFamily="34" charset="0"/>
              <a:cs typeface="Arial" panose="020B0604020202020204" pitchFamily="34" charset="0"/>
            </a:endParaRPr>
          </a:p>
          <a:p>
            <a:pPr marL="0" indent="0">
              <a:buNone/>
            </a:pPr>
            <a:r>
              <a:rPr lang="en-US" sz="2600" dirty="0" smtClean="0">
                <a:latin typeface="Arial" panose="020B0604020202020204" pitchFamily="34" charset="0"/>
                <a:cs typeface="Arial" panose="020B0604020202020204" pitchFamily="34" charset="0"/>
              </a:rPr>
              <a:t>Have a plan </a:t>
            </a:r>
            <a:r>
              <a:rPr lang="en-US" sz="2600" dirty="0" smtClean="0">
                <a:latin typeface="Arial" panose="020B0604020202020204" pitchFamily="34" charset="0"/>
                <a:cs typeface="Arial" panose="020B0604020202020204" pitchFamily="34" charset="0"/>
              </a:rPr>
              <a:t>to:</a:t>
            </a:r>
          </a:p>
          <a:p>
            <a:pPr lvl="1"/>
            <a:r>
              <a:rPr lang="en-US" sz="2200" dirty="0" smtClean="0">
                <a:latin typeface="Arial" panose="020B0604020202020204" pitchFamily="34" charset="0"/>
                <a:cs typeface="Arial" panose="020B0604020202020204" pitchFamily="34" charset="0"/>
              </a:rPr>
              <a:t>Stop </a:t>
            </a:r>
            <a:r>
              <a:rPr lang="en-US" sz="2200" dirty="0" smtClean="0">
                <a:latin typeface="Arial" panose="020B0604020202020204" pitchFamily="34" charset="0"/>
                <a:cs typeface="Arial" panose="020B0604020202020204" pitchFamily="34" charset="0"/>
              </a:rPr>
              <a:t>the spread of emerald ash borers</a:t>
            </a:r>
          </a:p>
          <a:p>
            <a:pPr lvl="1"/>
            <a:r>
              <a:rPr lang="en-US" sz="2400" dirty="0" smtClean="0">
                <a:latin typeface="Arial" panose="020B0604020202020204" pitchFamily="34" charset="0"/>
                <a:cs typeface="Arial" panose="020B0604020202020204" pitchFamily="34" charset="0"/>
              </a:rPr>
              <a:t>Dispose of or use infested wood</a:t>
            </a:r>
          </a:p>
          <a:p>
            <a:pPr lvl="1"/>
            <a:r>
              <a:rPr lang="en-US" sz="2400" dirty="0" smtClean="0">
                <a:latin typeface="Arial" panose="020B0604020202020204" pitchFamily="34" charset="0"/>
                <a:cs typeface="Arial" panose="020B0604020202020204" pitchFamily="34" charset="0"/>
              </a:rPr>
              <a:t>Keep </a:t>
            </a:r>
            <a:r>
              <a:rPr lang="en-US" sz="2400" dirty="0" smtClean="0">
                <a:latin typeface="Arial" panose="020B0604020202020204" pitchFamily="34" charset="0"/>
                <a:cs typeface="Arial" panose="020B0604020202020204" pitchFamily="34" charset="0"/>
              </a:rPr>
              <a:t>everyone informed</a:t>
            </a:r>
          </a:p>
          <a:p>
            <a:pPr marL="0" indent="0">
              <a:buNone/>
            </a:pPr>
            <a:endParaRPr lang="en-US" dirty="0" smtClean="0"/>
          </a:p>
        </p:txBody>
      </p:sp>
      <p:pic>
        <p:nvPicPr>
          <p:cNvPr id="4" name="Picture 2" descr="http://www.ndsu.edu/uploads/pics/ndfs_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5794166"/>
            <a:ext cx="687091" cy="81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393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1"/>
            <a:ext cx="9144000" cy="762000"/>
          </a:xfrm>
          <a:solidFill>
            <a:schemeClr val="bg1">
              <a:alpha val="80000"/>
            </a:schemeClr>
          </a:solidFill>
        </p:spPr>
        <p:txBody>
          <a:bodyPr>
            <a:normAutofit/>
          </a:bodyPr>
          <a:lstStyle/>
          <a:p>
            <a:pPr algn="ctr"/>
            <a:r>
              <a:rPr lang="en-US" dirty="0">
                <a:solidFill>
                  <a:srgbClr val="90C226"/>
                </a:solidFill>
              </a:rPr>
              <a:t>EAB: Benefits of Preparing Your Community</a:t>
            </a:r>
            <a:endParaRPr lang="en-US" dirty="0"/>
          </a:p>
        </p:txBody>
      </p:sp>
      <p:sp>
        <p:nvSpPr>
          <p:cNvPr id="3" name="Content Placeholder 2"/>
          <p:cNvSpPr>
            <a:spLocks noGrp="1"/>
          </p:cNvSpPr>
          <p:nvPr>
            <p:ph idx="1"/>
          </p:nvPr>
        </p:nvSpPr>
        <p:spPr>
          <a:xfrm>
            <a:off x="1720542" y="953815"/>
            <a:ext cx="6347714" cy="586329"/>
          </a:xfrm>
        </p:spPr>
        <p:txBody>
          <a:bodyPr/>
          <a:lstStyle/>
          <a:p>
            <a:pPr marL="0" indent="0">
              <a:buNone/>
            </a:pPr>
            <a:r>
              <a:rPr lang="en-US" sz="2800" u="sng" dirty="0" smtClean="0">
                <a:latin typeface="Arial" panose="020B0604020202020204" pitchFamily="34" charset="0"/>
                <a:cs typeface="Arial" panose="020B0604020202020204" pitchFamily="34" charset="0"/>
              </a:rPr>
              <a:t>Plan</a:t>
            </a:r>
            <a:r>
              <a:rPr lang="en-US" sz="2800" dirty="0" smtClean="0">
                <a:latin typeface="Arial" panose="020B0604020202020204" pitchFamily="34" charset="0"/>
                <a:cs typeface="Arial" panose="020B0604020202020204" pitchFamily="34" charset="0"/>
              </a:rPr>
              <a:t> to manage EAB impact</a:t>
            </a:r>
          </a:p>
          <a:p>
            <a:pPr marL="0" indent="0">
              <a:buNone/>
            </a:pPr>
            <a:endParaRPr lang="en-US" dirty="0"/>
          </a:p>
          <a:p>
            <a:endParaRPr lang="en-US"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473885"/>
            <a:ext cx="5029200" cy="5384114"/>
          </a:xfrm>
          <a:prstGeom prst="rect">
            <a:avLst/>
          </a:prstGeom>
        </p:spPr>
      </p:pic>
      <p:pic>
        <p:nvPicPr>
          <p:cNvPr id="4" name="Picture 2" descr="http://www.ndsu.edu/uploads/pics/ndfs_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5794166"/>
            <a:ext cx="687091" cy="81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121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838200"/>
          </a:xfrm>
          <a:solidFill>
            <a:schemeClr val="bg1">
              <a:alpha val="80000"/>
            </a:schemeClr>
          </a:solidFill>
        </p:spPr>
        <p:txBody>
          <a:bodyPr>
            <a:normAutofit/>
          </a:bodyPr>
          <a:lstStyle/>
          <a:p>
            <a:pPr algn="ctr"/>
            <a:r>
              <a:rPr lang="en-US" dirty="0" smtClean="0"/>
              <a:t>EAB: Benefits of Preparing Your Community</a:t>
            </a:r>
            <a:endParaRPr lang="en-US" dirty="0"/>
          </a:p>
        </p:txBody>
      </p:sp>
      <p:sp>
        <p:nvSpPr>
          <p:cNvPr id="3" name="Content Placeholder 2"/>
          <p:cNvSpPr>
            <a:spLocks noGrp="1"/>
          </p:cNvSpPr>
          <p:nvPr>
            <p:ph idx="1"/>
          </p:nvPr>
        </p:nvSpPr>
        <p:spPr>
          <a:xfrm>
            <a:off x="609600" y="1465006"/>
            <a:ext cx="7086600" cy="5011994"/>
          </a:xfrm>
        </p:spPr>
        <p:txBody>
          <a:bodyPr>
            <a:normAutofit fontScale="92500" lnSpcReduction="20000"/>
          </a:bodyPr>
          <a:lstStyle/>
          <a:p>
            <a:pPr marL="0" lvl="0" indent="0" defTabSz="914400">
              <a:spcBef>
                <a:spcPts val="0"/>
              </a:spcBef>
              <a:buClrTx/>
              <a:buSzTx/>
              <a:buNone/>
            </a:pPr>
            <a:r>
              <a:rPr lang="en-US" sz="2800" dirty="0">
                <a:solidFill>
                  <a:prstClr val="black"/>
                </a:solidFill>
                <a:latin typeface="Arial" panose="020B0604020202020204" pitchFamily="34" charset="0"/>
                <a:cs typeface="Arial" panose="020B0604020202020204" pitchFamily="34" charset="0"/>
              </a:rPr>
              <a:t>Your EAB Plan can include</a:t>
            </a:r>
            <a:r>
              <a:rPr lang="en-US" sz="2800" dirty="0" smtClean="0">
                <a:solidFill>
                  <a:prstClr val="black"/>
                </a:solidFill>
                <a:latin typeface="Arial" panose="020B0604020202020204" pitchFamily="34" charset="0"/>
                <a:cs typeface="Arial" panose="020B0604020202020204" pitchFamily="34" charset="0"/>
              </a:rPr>
              <a:t>:</a:t>
            </a:r>
          </a:p>
          <a:p>
            <a:pPr marL="0" lvl="0" indent="0" defTabSz="914400">
              <a:lnSpc>
                <a:spcPts val="1300"/>
              </a:lnSpc>
              <a:spcBef>
                <a:spcPts val="0"/>
              </a:spcBef>
              <a:buClrTx/>
              <a:buSzTx/>
              <a:buNone/>
            </a:pPr>
            <a:endParaRPr lang="en-US" sz="2800" dirty="0">
              <a:solidFill>
                <a:prstClr val="black"/>
              </a:solidFill>
              <a:latin typeface="Arial" panose="020B0604020202020204" pitchFamily="34" charset="0"/>
              <a:cs typeface="Arial" panose="020B0604020202020204" pitchFamily="34" charset="0"/>
            </a:endParaRPr>
          </a:p>
          <a:p>
            <a:pPr marL="914400" lvl="0" indent="-285750" defTabSz="914400">
              <a:lnSpc>
                <a:spcPct val="150000"/>
              </a:lnSpc>
              <a:spcBef>
                <a:spcPts val="0"/>
              </a:spcBef>
              <a:buClr>
                <a:srgbClr val="90C226"/>
              </a:buClr>
              <a:buSzTx/>
              <a:buFont typeface="Wingdings 3" panose="05040102010807070707" pitchFamily="18" charset="2"/>
              <a:buChar char=""/>
            </a:pPr>
            <a:r>
              <a:rPr lang="en-US" sz="2800" dirty="0" smtClean="0">
                <a:solidFill>
                  <a:prstClr val="black"/>
                </a:solidFill>
                <a:latin typeface="Arial" panose="020B0604020202020204" pitchFamily="34" charset="0"/>
                <a:cs typeface="Arial" panose="020B0604020202020204" pitchFamily="34" charset="0"/>
              </a:rPr>
              <a:t>  Tree </a:t>
            </a:r>
            <a:r>
              <a:rPr lang="en-US" sz="2800" dirty="0">
                <a:solidFill>
                  <a:prstClr val="black"/>
                </a:solidFill>
                <a:latin typeface="Arial" panose="020B0604020202020204" pitchFamily="34" charset="0"/>
                <a:cs typeface="Arial" panose="020B0604020202020204" pitchFamily="34" charset="0"/>
              </a:rPr>
              <a:t>inventory</a:t>
            </a:r>
          </a:p>
          <a:p>
            <a:pPr marL="914400" lvl="0" indent="-285750" defTabSz="914400">
              <a:lnSpc>
                <a:spcPct val="150000"/>
              </a:lnSpc>
              <a:spcBef>
                <a:spcPts val="0"/>
              </a:spcBef>
              <a:buClr>
                <a:srgbClr val="90C226"/>
              </a:buClr>
              <a:buSzTx/>
              <a:buFont typeface="Wingdings 3" panose="05040102010807070707" pitchFamily="18" charset="2"/>
              <a:buChar char=""/>
            </a:pPr>
            <a:r>
              <a:rPr lang="en-US" sz="2800" dirty="0" smtClean="0">
                <a:solidFill>
                  <a:prstClr val="black"/>
                </a:solidFill>
                <a:latin typeface="Arial" panose="020B0604020202020204" pitchFamily="34" charset="0"/>
                <a:cs typeface="Arial" panose="020B0604020202020204" pitchFamily="34" charset="0"/>
              </a:rPr>
              <a:t>  Preemptive </a:t>
            </a:r>
            <a:r>
              <a:rPr lang="en-US" sz="2800" dirty="0">
                <a:solidFill>
                  <a:prstClr val="black"/>
                </a:solidFill>
                <a:latin typeface="Arial" panose="020B0604020202020204" pitchFamily="34" charset="0"/>
                <a:cs typeface="Arial" panose="020B0604020202020204" pitchFamily="34" charset="0"/>
              </a:rPr>
              <a:t>removals</a:t>
            </a:r>
          </a:p>
          <a:p>
            <a:pPr marL="914400" lvl="0" indent="-285750" defTabSz="914400">
              <a:lnSpc>
                <a:spcPct val="150000"/>
              </a:lnSpc>
              <a:spcBef>
                <a:spcPts val="0"/>
              </a:spcBef>
              <a:buClr>
                <a:srgbClr val="90C226"/>
              </a:buClr>
              <a:buSzTx/>
              <a:buFont typeface="Wingdings 3" panose="05040102010807070707" pitchFamily="18" charset="2"/>
              <a:buChar char=""/>
            </a:pPr>
            <a:r>
              <a:rPr lang="en-US" sz="2800" dirty="0" smtClean="0">
                <a:solidFill>
                  <a:prstClr val="black"/>
                </a:solidFill>
                <a:latin typeface="Arial" panose="020B0604020202020204" pitchFamily="34" charset="0"/>
                <a:cs typeface="Arial" panose="020B0604020202020204" pitchFamily="34" charset="0"/>
              </a:rPr>
              <a:t>  Increase </a:t>
            </a:r>
            <a:r>
              <a:rPr lang="en-US" sz="2800" dirty="0">
                <a:solidFill>
                  <a:prstClr val="black"/>
                </a:solidFill>
                <a:latin typeface="Arial" panose="020B0604020202020204" pitchFamily="34" charset="0"/>
                <a:cs typeface="Arial" panose="020B0604020202020204" pitchFamily="34" charset="0"/>
              </a:rPr>
              <a:t>species diversity</a:t>
            </a:r>
          </a:p>
          <a:p>
            <a:pPr marL="914400" lvl="0" indent="-285750" defTabSz="914400">
              <a:lnSpc>
                <a:spcPct val="150000"/>
              </a:lnSpc>
              <a:spcBef>
                <a:spcPts val="0"/>
              </a:spcBef>
              <a:buClr>
                <a:srgbClr val="90C226"/>
              </a:buClr>
              <a:buSzTx/>
              <a:buFont typeface="Wingdings 3" panose="05040102010807070707" pitchFamily="18" charset="2"/>
              <a:buChar char=""/>
            </a:pPr>
            <a:r>
              <a:rPr lang="en-US" sz="2800" dirty="0" smtClean="0">
                <a:solidFill>
                  <a:prstClr val="black"/>
                </a:solidFill>
                <a:latin typeface="Arial" panose="020B0604020202020204" pitchFamily="34" charset="0"/>
                <a:cs typeface="Arial" panose="020B0604020202020204" pitchFamily="34" charset="0"/>
              </a:rPr>
              <a:t>  Tree </a:t>
            </a:r>
            <a:r>
              <a:rPr lang="en-US" sz="2800" dirty="0">
                <a:solidFill>
                  <a:prstClr val="black"/>
                </a:solidFill>
                <a:latin typeface="Arial" panose="020B0604020202020204" pitchFamily="34" charset="0"/>
                <a:cs typeface="Arial" panose="020B0604020202020204" pitchFamily="34" charset="0"/>
              </a:rPr>
              <a:t>ordinance</a:t>
            </a:r>
          </a:p>
          <a:p>
            <a:pPr marL="914400" lvl="0" indent="-285750" defTabSz="914400">
              <a:lnSpc>
                <a:spcPct val="150000"/>
              </a:lnSpc>
              <a:spcBef>
                <a:spcPts val="0"/>
              </a:spcBef>
              <a:buClr>
                <a:srgbClr val="90C226"/>
              </a:buClr>
              <a:buSzTx/>
              <a:buFont typeface="Wingdings 3" panose="05040102010807070707" pitchFamily="18" charset="2"/>
              <a:buChar char=""/>
            </a:pPr>
            <a:r>
              <a:rPr lang="en-US" sz="2800" dirty="0" smtClean="0">
                <a:solidFill>
                  <a:prstClr val="black"/>
                </a:solidFill>
                <a:latin typeface="Arial" panose="020B0604020202020204" pitchFamily="34" charset="0"/>
                <a:cs typeface="Arial" panose="020B0604020202020204" pitchFamily="34" charset="0"/>
              </a:rPr>
              <a:t>  EAB </a:t>
            </a:r>
            <a:r>
              <a:rPr lang="en-US" sz="2800" dirty="0">
                <a:solidFill>
                  <a:prstClr val="black"/>
                </a:solidFill>
                <a:latin typeface="Arial" panose="020B0604020202020204" pitchFamily="34" charset="0"/>
                <a:cs typeface="Arial" panose="020B0604020202020204" pitchFamily="34" charset="0"/>
              </a:rPr>
              <a:t>ordinance</a:t>
            </a:r>
          </a:p>
          <a:p>
            <a:pPr marL="914400" lvl="0" indent="-285750" defTabSz="914400">
              <a:lnSpc>
                <a:spcPct val="150000"/>
              </a:lnSpc>
              <a:spcBef>
                <a:spcPts val="0"/>
              </a:spcBef>
              <a:buClr>
                <a:srgbClr val="90C226"/>
              </a:buClr>
              <a:buSzTx/>
              <a:buFont typeface="Wingdings 3" panose="05040102010807070707" pitchFamily="18" charset="2"/>
              <a:buChar char=""/>
            </a:pPr>
            <a:r>
              <a:rPr lang="en-US" sz="2800" dirty="0" smtClean="0">
                <a:solidFill>
                  <a:prstClr val="black"/>
                </a:solidFill>
                <a:latin typeface="Arial" panose="020B0604020202020204" pitchFamily="34" charset="0"/>
                <a:cs typeface="Arial" panose="020B0604020202020204" pitchFamily="34" charset="0"/>
              </a:rPr>
              <a:t>  Tree </a:t>
            </a:r>
            <a:r>
              <a:rPr lang="en-US" sz="2800" dirty="0">
                <a:solidFill>
                  <a:prstClr val="black"/>
                </a:solidFill>
                <a:latin typeface="Arial" panose="020B0604020202020204" pitchFamily="34" charset="0"/>
                <a:cs typeface="Arial" panose="020B0604020202020204" pitchFamily="34" charset="0"/>
              </a:rPr>
              <a:t>contractor qualifications</a:t>
            </a:r>
          </a:p>
          <a:p>
            <a:pPr marL="914400" lvl="0" indent="-285750" defTabSz="914400">
              <a:lnSpc>
                <a:spcPct val="150000"/>
              </a:lnSpc>
              <a:spcBef>
                <a:spcPts val="0"/>
              </a:spcBef>
              <a:buClr>
                <a:srgbClr val="90C226"/>
              </a:buClr>
              <a:buSzTx/>
              <a:buFont typeface="Wingdings 3" panose="05040102010807070707" pitchFamily="18" charset="2"/>
              <a:buChar char=""/>
            </a:pPr>
            <a:r>
              <a:rPr lang="en-US" sz="2800" dirty="0" smtClean="0">
                <a:solidFill>
                  <a:prstClr val="black"/>
                </a:solidFill>
                <a:latin typeface="Arial" panose="020B0604020202020204" pitchFamily="34" charset="0"/>
                <a:cs typeface="Arial" panose="020B0604020202020204" pitchFamily="34" charset="0"/>
              </a:rPr>
              <a:t>  Using </a:t>
            </a:r>
            <a:r>
              <a:rPr lang="en-US" sz="2800" dirty="0">
                <a:solidFill>
                  <a:prstClr val="black"/>
                </a:solidFill>
                <a:latin typeface="Arial" panose="020B0604020202020204" pitchFamily="34" charset="0"/>
                <a:cs typeface="Arial" panose="020B0604020202020204" pitchFamily="34" charset="0"/>
              </a:rPr>
              <a:t>and disposing of wood</a:t>
            </a:r>
          </a:p>
          <a:p>
            <a:pPr marL="914400" lvl="0" indent="-285750" defTabSz="914400">
              <a:lnSpc>
                <a:spcPct val="150000"/>
              </a:lnSpc>
              <a:spcBef>
                <a:spcPts val="0"/>
              </a:spcBef>
              <a:buClr>
                <a:srgbClr val="90C226"/>
              </a:buClr>
              <a:buSzTx/>
              <a:buFont typeface="Wingdings 3" panose="05040102010807070707" pitchFamily="18" charset="2"/>
              <a:buChar char=""/>
            </a:pPr>
            <a:r>
              <a:rPr lang="en-US" sz="2800" dirty="0" smtClean="0">
                <a:solidFill>
                  <a:prstClr val="black"/>
                </a:solidFill>
                <a:latin typeface="Arial" panose="020B0604020202020204" pitchFamily="34" charset="0"/>
                <a:cs typeface="Arial" panose="020B0604020202020204" pitchFamily="34" charset="0"/>
              </a:rPr>
              <a:t>  Communication </a:t>
            </a:r>
            <a:r>
              <a:rPr lang="en-US" sz="2800" dirty="0">
                <a:solidFill>
                  <a:prstClr val="black"/>
                </a:solidFill>
                <a:latin typeface="Arial" panose="020B0604020202020204" pitchFamily="34" charset="0"/>
                <a:cs typeface="Arial" panose="020B0604020202020204" pitchFamily="34" charset="0"/>
              </a:rPr>
              <a:t>plan</a:t>
            </a:r>
          </a:p>
          <a:p>
            <a:pPr marL="0" indent="0">
              <a:buNone/>
            </a:pPr>
            <a:endParaRPr lang="en-US" sz="2800" dirty="0" smtClean="0"/>
          </a:p>
        </p:txBody>
      </p:sp>
      <p:pic>
        <p:nvPicPr>
          <p:cNvPr id="4" name="Picture 2" descr="http://www.ndsu.edu/uploads/pics/ndfs_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5794166"/>
            <a:ext cx="687091" cy="81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527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838200"/>
          </a:xfrm>
          <a:solidFill>
            <a:schemeClr val="bg1">
              <a:alpha val="80000"/>
            </a:schemeClr>
          </a:solidFill>
        </p:spPr>
        <p:txBody>
          <a:bodyPr>
            <a:normAutofit/>
          </a:bodyPr>
          <a:lstStyle/>
          <a:p>
            <a:pPr algn="ctr"/>
            <a:r>
              <a:rPr lang="en-US" dirty="0" smtClean="0"/>
              <a:t>EAB: Benefits of Preparing Your Community</a:t>
            </a:r>
            <a:endParaRPr lang="en-US" dirty="0"/>
          </a:p>
        </p:txBody>
      </p:sp>
      <p:sp>
        <p:nvSpPr>
          <p:cNvPr id="3" name="Content Placeholder 2"/>
          <p:cNvSpPr>
            <a:spLocks noGrp="1"/>
          </p:cNvSpPr>
          <p:nvPr>
            <p:ph idx="1"/>
          </p:nvPr>
        </p:nvSpPr>
        <p:spPr>
          <a:xfrm>
            <a:off x="609600" y="1465006"/>
            <a:ext cx="6858001" cy="4674534"/>
          </a:xfrm>
        </p:spPr>
        <p:txBody>
          <a:bodyPr>
            <a:normAutofit/>
          </a:bodyPr>
          <a:lstStyle/>
          <a:p>
            <a:pPr marL="0" lvl="0" indent="0">
              <a:buClr>
                <a:srgbClr val="90C226"/>
              </a:buClr>
              <a:buNone/>
            </a:pPr>
            <a:r>
              <a:rPr lang="en-US" sz="2800" dirty="0" smtClean="0">
                <a:solidFill>
                  <a:prstClr val="black">
                    <a:lumMod val="75000"/>
                    <a:lumOff val="25000"/>
                  </a:prstClr>
                </a:solidFill>
                <a:latin typeface="Arial" panose="020B0604020202020204" pitchFamily="34" charset="0"/>
                <a:cs typeface="Arial" panose="020B0604020202020204" pitchFamily="34" charset="0"/>
              </a:rPr>
              <a:t>Make </a:t>
            </a:r>
            <a:r>
              <a:rPr lang="en-US" sz="2800" dirty="0">
                <a:solidFill>
                  <a:prstClr val="black">
                    <a:lumMod val="75000"/>
                    <a:lumOff val="25000"/>
                  </a:prstClr>
                </a:solidFill>
                <a:latin typeface="Arial" panose="020B0604020202020204" pitchFamily="34" charset="0"/>
                <a:cs typeface="Arial" panose="020B0604020202020204" pitchFamily="34" charset="0"/>
              </a:rPr>
              <a:t>the best cost/benefit </a:t>
            </a:r>
            <a:r>
              <a:rPr lang="en-US" sz="2800" dirty="0" smtClean="0">
                <a:solidFill>
                  <a:prstClr val="black">
                    <a:lumMod val="75000"/>
                    <a:lumOff val="25000"/>
                  </a:prstClr>
                </a:solidFill>
                <a:latin typeface="Arial" panose="020B0604020202020204" pitchFamily="34" charset="0"/>
                <a:cs typeface="Arial" panose="020B0604020202020204" pitchFamily="34" charset="0"/>
              </a:rPr>
              <a:t>decisions now:</a:t>
            </a:r>
          </a:p>
          <a:p>
            <a:pPr marL="0" lvl="0" indent="0">
              <a:lnSpc>
                <a:spcPts val="1000"/>
              </a:lnSpc>
              <a:buClr>
                <a:srgbClr val="90C226"/>
              </a:buClr>
              <a:buNone/>
            </a:pPr>
            <a:endParaRPr lang="en-US" sz="2800" dirty="0" smtClean="0">
              <a:solidFill>
                <a:prstClr val="black">
                  <a:lumMod val="75000"/>
                  <a:lumOff val="25000"/>
                </a:prstClr>
              </a:solidFill>
              <a:latin typeface="Arial" panose="020B0604020202020204" pitchFamily="34" charset="0"/>
              <a:cs typeface="Arial" panose="020B0604020202020204" pitchFamily="34" charset="0"/>
            </a:endParaRPr>
          </a:p>
          <a:p>
            <a:pPr lvl="0">
              <a:buClr>
                <a:srgbClr val="90C226"/>
              </a:buClr>
              <a:buFont typeface="Wingdings 3" panose="05040102010807070707" pitchFamily="18" charset="2"/>
              <a:buChar char=""/>
            </a:pPr>
            <a:r>
              <a:rPr lang="en-US" sz="2400" dirty="0" smtClean="0">
                <a:solidFill>
                  <a:prstClr val="black">
                    <a:lumMod val="75000"/>
                    <a:lumOff val="25000"/>
                  </a:prstClr>
                </a:solidFill>
                <a:latin typeface="Arial" panose="020B0604020202020204" pitchFamily="34" charset="0"/>
                <a:cs typeface="Arial" panose="020B0604020202020204" pitchFamily="34" charset="0"/>
              </a:rPr>
              <a:t>Preemptively remove ash trees</a:t>
            </a:r>
            <a:r>
              <a:rPr lang="en-US" sz="2400" dirty="0">
                <a:solidFill>
                  <a:prstClr val="black">
                    <a:lumMod val="75000"/>
                    <a:lumOff val="25000"/>
                  </a:prstClr>
                </a:solidFill>
                <a:latin typeface="Arial" panose="020B0604020202020204" pitchFamily="34" charset="0"/>
                <a:cs typeface="Arial" panose="020B0604020202020204" pitchFamily="34" charset="0"/>
              </a:rPr>
              <a:t> </a:t>
            </a:r>
            <a:r>
              <a:rPr lang="en-US" sz="2400" dirty="0" smtClean="0">
                <a:solidFill>
                  <a:prstClr val="black">
                    <a:lumMod val="75000"/>
                    <a:lumOff val="25000"/>
                  </a:prstClr>
                </a:solidFill>
                <a:latin typeface="Arial" panose="020B0604020202020204" pitchFamily="34" charset="0"/>
                <a:cs typeface="Arial" panose="020B0604020202020204" pitchFamily="34" charset="0"/>
              </a:rPr>
              <a:t>that are in poor condition.</a:t>
            </a:r>
          </a:p>
          <a:p>
            <a:pPr lvl="0">
              <a:buClr>
                <a:srgbClr val="90C226"/>
              </a:buClr>
              <a:buFont typeface="Wingdings 3" panose="05040102010807070707" pitchFamily="18" charset="2"/>
              <a:buChar char=""/>
            </a:pPr>
            <a:r>
              <a:rPr lang="en-US" sz="2400" dirty="0" smtClean="0">
                <a:solidFill>
                  <a:prstClr val="black">
                    <a:lumMod val="75000"/>
                    <a:lumOff val="25000"/>
                  </a:prstClr>
                </a:solidFill>
                <a:latin typeface="Arial" panose="020B0604020202020204" pitchFamily="34" charset="0"/>
                <a:cs typeface="Arial" panose="020B0604020202020204" pitchFamily="34" charset="0"/>
              </a:rPr>
              <a:t>Plant a variety of well-adapted tree species to increase tree diversity.</a:t>
            </a:r>
          </a:p>
          <a:p>
            <a:pPr lvl="0">
              <a:buClr>
                <a:srgbClr val="90C226"/>
              </a:buClr>
              <a:buFont typeface="Wingdings 3" panose="05040102010807070707" pitchFamily="18" charset="2"/>
              <a:buChar char=""/>
            </a:pPr>
            <a:r>
              <a:rPr lang="en-US" sz="2400" dirty="0" smtClean="0">
                <a:solidFill>
                  <a:prstClr val="black">
                    <a:lumMod val="75000"/>
                    <a:lumOff val="25000"/>
                  </a:prstClr>
                </a:solidFill>
                <a:latin typeface="Arial" panose="020B0604020202020204" pitchFamily="34" charset="0"/>
                <a:cs typeface="Arial" panose="020B0604020202020204" pitchFamily="34" charset="0"/>
              </a:rPr>
              <a:t>Develop or update your city tree ordinance now.  </a:t>
            </a:r>
          </a:p>
          <a:p>
            <a:pPr lvl="0">
              <a:buClr>
                <a:srgbClr val="90C226"/>
              </a:buClr>
              <a:buFont typeface="Wingdings 3" panose="05040102010807070707" pitchFamily="18" charset="2"/>
              <a:buChar char=""/>
            </a:pPr>
            <a:r>
              <a:rPr lang="en-US" sz="2400" dirty="0" smtClean="0">
                <a:solidFill>
                  <a:prstClr val="black">
                    <a:lumMod val="75000"/>
                    <a:lumOff val="25000"/>
                  </a:prstClr>
                </a:solidFill>
                <a:latin typeface="Arial" panose="020B0604020202020204" pitchFamily="34" charset="0"/>
                <a:cs typeface="Arial" panose="020B0604020202020204" pitchFamily="34" charset="0"/>
              </a:rPr>
              <a:t>When EAB is within 15 miles – decide whether or not to treat valuable specimens.</a:t>
            </a:r>
          </a:p>
          <a:p>
            <a:pPr marL="0" indent="0">
              <a:buNone/>
            </a:pPr>
            <a:endParaRPr lang="en-US" dirty="0" smtClean="0"/>
          </a:p>
        </p:txBody>
      </p:sp>
      <p:pic>
        <p:nvPicPr>
          <p:cNvPr id="4" name="Picture 2" descr="http://www.ndsu.edu/uploads/pics/ndfs_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5794166"/>
            <a:ext cx="687091" cy="81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596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87" y="609600"/>
            <a:ext cx="9124013" cy="787400"/>
          </a:xfrm>
          <a:solidFill>
            <a:schemeClr val="bg1">
              <a:alpha val="80000"/>
            </a:schemeClr>
          </a:solidFill>
        </p:spPr>
        <p:txBody>
          <a:bodyPr>
            <a:normAutofit/>
          </a:bodyPr>
          <a:lstStyle/>
          <a:p>
            <a:pPr algn="ctr"/>
            <a:r>
              <a:rPr lang="en-US" dirty="0" smtClean="0"/>
              <a:t>EAB: Benefits of Preparing Your Community</a:t>
            </a:r>
            <a:endParaRPr lang="en-US" dirty="0"/>
          </a:p>
        </p:txBody>
      </p:sp>
      <p:sp>
        <p:nvSpPr>
          <p:cNvPr id="3" name="Content Placeholder 2"/>
          <p:cNvSpPr>
            <a:spLocks noGrp="1"/>
          </p:cNvSpPr>
          <p:nvPr>
            <p:ph idx="1"/>
          </p:nvPr>
        </p:nvSpPr>
        <p:spPr>
          <a:xfrm>
            <a:off x="609599" y="1600200"/>
            <a:ext cx="7086601" cy="5257800"/>
          </a:xfrm>
        </p:spPr>
        <p:txBody>
          <a:bodyPr>
            <a:normAutofit/>
          </a:bodyPr>
          <a:lstStyle/>
          <a:p>
            <a:pPr marL="0" indent="0">
              <a:buNone/>
            </a:pPr>
            <a:r>
              <a:rPr lang="en-US" sz="2400" dirty="0" smtClean="0">
                <a:latin typeface="Arial" panose="020B0604020202020204" pitchFamily="34" charset="0"/>
                <a:cs typeface="Arial" panose="020B0604020202020204" pitchFamily="34" charset="0"/>
              </a:rPr>
              <a:t>Help prevent and stop the spread of EAB.</a:t>
            </a:r>
          </a:p>
          <a:p>
            <a:pPr marL="0" indent="0">
              <a:buNone/>
            </a:pPr>
            <a:endParaRPr lang="en-US" sz="2400" dirty="0" smtClean="0">
              <a:latin typeface="Arial" panose="020B0604020202020204" pitchFamily="34" charset="0"/>
              <a:cs typeface="Arial" panose="020B0604020202020204" pitchFamily="34" charset="0"/>
            </a:endParaRPr>
          </a:p>
          <a:p>
            <a:pPr>
              <a:buFont typeface="Wingdings 3" panose="05040102010807070707" pitchFamily="18" charset="2"/>
              <a:buChar char=""/>
            </a:pPr>
            <a:endParaRPr lang="en-US" dirty="0" smtClean="0"/>
          </a:p>
          <a:p>
            <a:pPr marL="0" indent="0">
              <a:buNone/>
            </a:pPr>
            <a:endParaRPr lang="en-US" dirty="0" smtClean="0"/>
          </a:p>
        </p:txBody>
      </p:sp>
      <p:pic>
        <p:nvPicPr>
          <p:cNvPr id="4" name="Picture 2" descr="http://www.ndsu.edu/uploads/pics/ndfs_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5794166"/>
            <a:ext cx="687091" cy="8107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75" y="2362200"/>
            <a:ext cx="7862847" cy="3946681"/>
          </a:xfrm>
          <a:prstGeom prst="rect">
            <a:avLst/>
          </a:prstGeom>
        </p:spPr>
      </p:pic>
    </p:spTree>
    <p:extLst>
      <p:ext uri="{BB962C8B-B14F-4D97-AF65-F5344CB8AC3E}">
        <p14:creationId xmlns:p14="http://schemas.microsoft.com/office/powerpoint/2010/main" val="1588347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09600"/>
            <a:ext cx="9144000" cy="762000"/>
          </a:xfrm>
          <a:solidFill>
            <a:schemeClr val="bg1">
              <a:alpha val="80000"/>
            </a:schemeClr>
          </a:solidFill>
        </p:spPr>
        <p:txBody>
          <a:bodyPr>
            <a:normAutofit/>
          </a:bodyPr>
          <a:lstStyle/>
          <a:p>
            <a:pPr algn="ctr"/>
            <a:r>
              <a:rPr lang="en-US" dirty="0" smtClean="0"/>
              <a:t>EAB: Benefits of Preparing Your Community</a:t>
            </a:r>
            <a:endParaRPr lang="en-US" dirty="0"/>
          </a:p>
        </p:txBody>
      </p:sp>
      <p:sp>
        <p:nvSpPr>
          <p:cNvPr id="3" name="Content Placeholder 2"/>
          <p:cNvSpPr>
            <a:spLocks noGrp="1"/>
          </p:cNvSpPr>
          <p:nvPr>
            <p:ph idx="1"/>
          </p:nvPr>
        </p:nvSpPr>
        <p:spPr>
          <a:xfrm>
            <a:off x="609600" y="1787059"/>
            <a:ext cx="7086601" cy="5080934"/>
          </a:xfrm>
        </p:spPr>
        <p:txBody>
          <a:bodyPr>
            <a:normAutofit/>
          </a:bodyPr>
          <a:lstStyle/>
          <a:p>
            <a:r>
              <a:rPr lang="en-US" sz="2400" dirty="0" smtClean="0">
                <a:latin typeface="Arial" panose="020B0604020202020204" pitchFamily="34" charset="0"/>
                <a:cs typeface="Arial" panose="020B0604020202020204" pitchFamily="34" charset="0"/>
              </a:rPr>
              <a:t>If you suspect EAB:</a:t>
            </a:r>
          </a:p>
          <a:p>
            <a:pPr lvl="1"/>
            <a:r>
              <a:rPr lang="en-US" sz="2400" dirty="0" smtClean="0">
                <a:latin typeface="Arial" panose="020B0604020202020204" pitchFamily="34" charset="0"/>
                <a:cs typeface="Arial" panose="020B0604020202020204" pitchFamily="34" charset="0"/>
              </a:rPr>
              <a:t>North Dakota Forest Service (701) 231-5138</a:t>
            </a:r>
          </a:p>
          <a:p>
            <a:pPr lvl="1"/>
            <a:r>
              <a:rPr lang="en-US" sz="2400" dirty="0" smtClean="0">
                <a:latin typeface="Arial" panose="020B0604020202020204" pitchFamily="34" charset="0"/>
                <a:cs typeface="Arial" panose="020B0604020202020204" pitchFamily="34" charset="0"/>
              </a:rPr>
              <a:t>North Dakota Department of Agriculture (</a:t>
            </a:r>
            <a:r>
              <a:rPr lang="en-US" sz="2400" dirty="0" smtClean="0">
                <a:latin typeface="Arial" panose="020B0604020202020204" pitchFamily="34" charset="0"/>
                <a:cs typeface="Arial" panose="020B0604020202020204" pitchFamily="34" charset="0"/>
              </a:rPr>
              <a:t>701)220-0485</a:t>
            </a:r>
            <a:endParaRPr lang="en-US" sz="2400" dirty="0" smtClean="0">
              <a:latin typeface="Arial" panose="020B0604020202020204" pitchFamily="34" charset="0"/>
              <a:cs typeface="Arial" panose="020B0604020202020204" pitchFamily="34" charset="0"/>
            </a:endParaRPr>
          </a:p>
          <a:p>
            <a:pPr lvl="1"/>
            <a:r>
              <a:rPr lang="en-US" sz="2400" dirty="0" smtClean="0">
                <a:latin typeface="Arial" panose="020B0604020202020204" pitchFamily="34" charset="0"/>
                <a:cs typeface="Arial" panose="020B0604020202020204" pitchFamily="34" charset="0"/>
              </a:rPr>
              <a:t>NDSU Extension Service (701)231-8143</a:t>
            </a:r>
          </a:p>
          <a:p>
            <a:pPr lvl="1"/>
            <a:r>
              <a:rPr lang="en-US" sz="2400" dirty="0" smtClean="0">
                <a:latin typeface="Arial" panose="020B0604020202020204" pitchFamily="34" charset="0"/>
                <a:cs typeface="Arial" panose="020B0604020202020204" pitchFamily="34" charset="0"/>
              </a:rPr>
              <a:t>NDSU Plant Diagnostic Laboratory (701)231-7854 or 231-7064</a:t>
            </a:r>
          </a:p>
          <a:p>
            <a:pPr lvl="1"/>
            <a:r>
              <a:rPr lang="en-US" sz="2400" dirty="0" smtClean="0">
                <a:latin typeface="Arial" panose="020B0604020202020204" pitchFamily="34" charset="0"/>
                <a:cs typeface="Arial" panose="020B0604020202020204" pitchFamily="34" charset="0"/>
              </a:rPr>
              <a:t>Local city forester</a:t>
            </a:r>
          </a:p>
          <a:p>
            <a:pPr lvl="1"/>
            <a:r>
              <a:rPr lang="en-US" sz="2400" dirty="0" smtClean="0">
                <a:latin typeface="Arial" panose="020B0604020202020204" pitchFamily="34" charset="0"/>
                <a:cs typeface="Arial" panose="020B0604020202020204" pitchFamily="34" charset="0"/>
              </a:rPr>
              <a:t>Local county Extension Agent</a:t>
            </a:r>
          </a:p>
          <a:p>
            <a:pPr>
              <a:buFont typeface="Wingdings 3" panose="05040102010807070707" pitchFamily="18" charset="2"/>
              <a:buChar char=""/>
            </a:pPr>
            <a:endParaRPr lang="en-US" dirty="0" smtClean="0"/>
          </a:p>
          <a:p>
            <a:pPr marL="0" indent="0">
              <a:buNone/>
            </a:pPr>
            <a:endParaRPr lang="en-US" dirty="0" smtClean="0"/>
          </a:p>
        </p:txBody>
      </p:sp>
      <p:pic>
        <p:nvPicPr>
          <p:cNvPr id="4" name="Picture 2" descr="http://www.ndsu.edu/uploads/pics/ndfs_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5794166"/>
            <a:ext cx="687091" cy="81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405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EAB: Help for Preparing Your Community</a:t>
            </a:r>
            <a:endParaRPr lang="en-US" dirty="0"/>
          </a:p>
        </p:txBody>
      </p:sp>
      <p:sp>
        <p:nvSpPr>
          <p:cNvPr id="3" name="Content Placeholder 2"/>
          <p:cNvSpPr>
            <a:spLocks noGrp="1"/>
          </p:cNvSpPr>
          <p:nvPr>
            <p:ph idx="1"/>
          </p:nvPr>
        </p:nvSpPr>
        <p:spPr>
          <a:xfrm>
            <a:off x="609599" y="1828800"/>
            <a:ext cx="6934201" cy="4927600"/>
          </a:xfrm>
        </p:spPr>
        <p:txBody>
          <a:bodyPr>
            <a:normAutofit fontScale="92500" lnSpcReduction="20000"/>
          </a:bodyPr>
          <a:lstStyle/>
          <a:p>
            <a:pPr marL="0" indent="0">
              <a:buNone/>
            </a:pPr>
            <a:r>
              <a:rPr lang="en-US" sz="2600" dirty="0" smtClean="0">
                <a:latin typeface="Arial" panose="020B0604020202020204" pitchFamily="34" charset="0"/>
                <a:cs typeface="Arial" panose="020B0604020202020204" pitchFamily="34" charset="0"/>
              </a:rPr>
              <a:t>NDFS Community Forestry Program</a:t>
            </a:r>
          </a:p>
          <a:p>
            <a:pPr>
              <a:buFont typeface="Wingdings 3" panose="05040102010807070707" pitchFamily="18" charset="2"/>
              <a:buChar char=""/>
            </a:pPr>
            <a:r>
              <a:rPr lang="en-US" sz="2600" dirty="0" smtClean="0">
                <a:latin typeface="Arial" panose="020B0604020202020204" pitchFamily="34" charset="0"/>
                <a:cs typeface="Arial" panose="020B0604020202020204" pitchFamily="34" charset="0"/>
              </a:rPr>
              <a:t>Community </a:t>
            </a:r>
            <a:r>
              <a:rPr lang="en-US" sz="2600" smtClean="0">
                <a:latin typeface="Arial" panose="020B0604020202020204" pitchFamily="34" charset="0"/>
                <a:cs typeface="Arial" panose="020B0604020202020204" pitchFamily="34" charset="0"/>
              </a:rPr>
              <a:t>Forest </a:t>
            </a:r>
            <a:endParaRPr lang="en-US" sz="2600" dirty="0" smtClean="0">
              <a:latin typeface="Arial" panose="020B0604020202020204" pitchFamily="34" charset="0"/>
              <a:cs typeface="Arial" panose="020B0604020202020204" pitchFamily="34" charset="0"/>
            </a:endParaRPr>
          </a:p>
          <a:p>
            <a:pPr>
              <a:buFont typeface="Wingdings 3" panose="05040102010807070707" pitchFamily="18" charset="2"/>
              <a:buChar char=""/>
            </a:pPr>
            <a:r>
              <a:rPr lang="en-US" sz="2600" dirty="0" smtClean="0">
                <a:latin typeface="Arial" panose="020B0604020202020204" pitchFamily="34" charset="0"/>
                <a:cs typeface="Arial" panose="020B0604020202020204" pitchFamily="34" charset="0"/>
              </a:rPr>
              <a:t>Grants for tree planting</a:t>
            </a:r>
          </a:p>
          <a:p>
            <a:pPr>
              <a:buFont typeface="Wingdings 3" panose="05040102010807070707" pitchFamily="18" charset="2"/>
              <a:buChar char=""/>
            </a:pPr>
            <a:r>
              <a:rPr lang="en-US" sz="2600" dirty="0" smtClean="0">
                <a:latin typeface="Arial" panose="020B0604020202020204" pitchFamily="34" charset="0"/>
                <a:cs typeface="Arial" panose="020B0604020202020204" pitchFamily="34" charset="0"/>
              </a:rPr>
              <a:t>Grants for Community </a:t>
            </a:r>
            <a:r>
              <a:rPr lang="en-US" sz="2600" dirty="0">
                <a:latin typeface="Arial" panose="020B0604020202020204" pitchFamily="34" charset="0"/>
                <a:cs typeface="Arial" panose="020B0604020202020204" pitchFamily="34" charset="0"/>
              </a:rPr>
              <a:t>F</a:t>
            </a:r>
            <a:r>
              <a:rPr lang="en-US" sz="2600" dirty="0" smtClean="0">
                <a:latin typeface="Arial" panose="020B0604020202020204" pitchFamily="34" charset="0"/>
                <a:cs typeface="Arial" panose="020B0604020202020204" pitchFamily="34" charset="0"/>
              </a:rPr>
              <a:t>orestry program development</a:t>
            </a:r>
          </a:p>
          <a:p>
            <a:pPr>
              <a:buFont typeface="Wingdings 3" panose="05040102010807070707" pitchFamily="18" charset="2"/>
              <a:buChar char=""/>
            </a:pPr>
            <a:r>
              <a:rPr lang="en-US" sz="2600" dirty="0" smtClean="0">
                <a:latin typeface="Arial" panose="020B0604020202020204" pitchFamily="34" charset="0"/>
                <a:cs typeface="Arial" panose="020B0604020202020204" pitchFamily="34" charset="0"/>
              </a:rPr>
              <a:t>EAB ordinance template</a:t>
            </a:r>
          </a:p>
          <a:p>
            <a:pPr>
              <a:buFont typeface="Wingdings 3" panose="05040102010807070707" pitchFamily="18" charset="2"/>
              <a:buChar char=""/>
            </a:pPr>
            <a:r>
              <a:rPr lang="en-US" sz="2600" dirty="0" smtClean="0">
                <a:latin typeface="Arial" panose="020B0604020202020204" pitchFamily="34" charset="0"/>
                <a:cs typeface="Arial" panose="020B0604020202020204" pitchFamily="34" charset="0"/>
              </a:rPr>
              <a:t>EAB plan outline </a:t>
            </a:r>
            <a:r>
              <a:rPr lang="en-US" sz="2600" dirty="0" smtClean="0">
                <a:latin typeface="Arial" panose="020B0604020202020204" pitchFamily="34" charset="0"/>
                <a:cs typeface="Arial" panose="020B0604020202020204" pitchFamily="34" charset="0"/>
              </a:rPr>
              <a:t>and </a:t>
            </a:r>
            <a:r>
              <a:rPr lang="en-US" sz="2600" dirty="0" smtClean="0">
                <a:latin typeface="Arial" panose="020B0604020202020204" pitchFamily="34" charset="0"/>
                <a:cs typeface="Arial" panose="020B0604020202020204" pitchFamily="34" charset="0"/>
              </a:rPr>
              <a:t>guidelines</a:t>
            </a:r>
          </a:p>
          <a:p>
            <a:pPr>
              <a:buFont typeface="Wingdings 3" panose="05040102010807070707" pitchFamily="18" charset="2"/>
              <a:buChar char=""/>
            </a:pPr>
            <a:r>
              <a:rPr lang="en-US" sz="2600" dirty="0" smtClean="0">
                <a:latin typeface="Arial" panose="020B0604020202020204" pitchFamily="34" charset="0"/>
                <a:cs typeface="Arial" panose="020B0604020202020204" pitchFamily="34" charset="0"/>
              </a:rPr>
              <a:t>Community Forestry Specialists</a:t>
            </a:r>
          </a:p>
          <a:p>
            <a:pPr>
              <a:buFont typeface="Wingdings 3" panose="05040102010807070707" pitchFamily="18" charset="2"/>
              <a:buChar char=""/>
            </a:pPr>
            <a:endParaRPr lang="en-US" sz="2600" dirty="0" smtClean="0">
              <a:latin typeface="Arial" panose="020B0604020202020204" pitchFamily="34" charset="0"/>
              <a:cs typeface="Arial" panose="020B0604020202020204" pitchFamily="34" charset="0"/>
            </a:endParaRPr>
          </a:p>
          <a:p>
            <a:pPr marL="0" indent="0">
              <a:buNone/>
            </a:pPr>
            <a:r>
              <a:rPr lang="en-US" sz="2600" dirty="0" smtClean="0">
                <a:latin typeface="Arial" panose="020B0604020202020204" pitchFamily="34" charset="0"/>
                <a:cs typeface="Arial" panose="020B0604020202020204" pitchFamily="34" charset="0"/>
              </a:rPr>
              <a:t>NDFS </a:t>
            </a:r>
            <a:r>
              <a:rPr lang="en-US" sz="2600" dirty="0" smtClean="0">
                <a:latin typeface="Arial" panose="020B0604020202020204" pitchFamily="34" charset="0"/>
                <a:cs typeface="Arial" panose="020B0604020202020204" pitchFamily="34" charset="0"/>
              </a:rPr>
              <a:t>Forest Stewardship Program</a:t>
            </a:r>
            <a:endParaRPr lang="en-US" sz="2600" dirty="0" smtClean="0">
              <a:latin typeface="Arial" panose="020B0604020202020204" pitchFamily="34" charset="0"/>
              <a:cs typeface="Arial" panose="020B0604020202020204" pitchFamily="34" charset="0"/>
            </a:endParaRPr>
          </a:p>
          <a:p>
            <a:pPr>
              <a:buFont typeface="Wingdings 3" panose="05040102010807070707" pitchFamily="18" charset="2"/>
              <a:buChar char=""/>
            </a:pPr>
            <a:r>
              <a:rPr lang="en-US" sz="2600" dirty="0" smtClean="0">
                <a:latin typeface="Arial" panose="020B0604020202020204" pitchFamily="34" charset="0"/>
                <a:cs typeface="Arial" panose="020B0604020202020204" pitchFamily="34" charset="0"/>
              </a:rPr>
              <a:t>Assistance for rural landowners</a:t>
            </a:r>
          </a:p>
          <a:p>
            <a:pPr marL="0" indent="0">
              <a:buNone/>
            </a:pPr>
            <a:r>
              <a:rPr lang="en-US" dirty="0"/>
              <a:t>	</a:t>
            </a:r>
            <a:endParaRPr lang="en-US" dirty="0" smtClean="0"/>
          </a:p>
          <a:p>
            <a:pPr marL="0" indent="0">
              <a:buNone/>
            </a:pPr>
            <a:endParaRPr lang="en-US" dirty="0" smtClean="0"/>
          </a:p>
        </p:txBody>
      </p:sp>
      <p:pic>
        <p:nvPicPr>
          <p:cNvPr id="4" name="Picture 2" descr="http://www.ndsu.edu/uploads/pics/ndfs_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5794166"/>
            <a:ext cx="687091" cy="81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865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11820"/>
            <a:ext cx="6347714" cy="932273"/>
          </a:xfrm>
        </p:spPr>
        <p:txBody>
          <a:bodyPr/>
          <a:lstStyle/>
          <a:p>
            <a:r>
              <a:rPr lang="en-US" dirty="0" smtClean="0"/>
              <a:t>Rhymes aren’t boring!</a:t>
            </a:r>
            <a:endParaRPr lang="en-US" dirty="0"/>
          </a:p>
        </p:txBody>
      </p:sp>
      <p:sp>
        <p:nvSpPr>
          <p:cNvPr id="5" name="Content Placeholder 4"/>
          <p:cNvSpPr>
            <a:spLocks noGrp="1"/>
          </p:cNvSpPr>
          <p:nvPr>
            <p:ph sz="half" idx="1"/>
          </p:nvPr>
        </p:nvSpPr>
        <p:spPr>
          <a:xfrm>
            <a:off x="456564" y="1522751"/>
            <a:ext cx="3696345" cy="4953000"/>
          </a:xfrm>
        </p:spPr>
        <p:txBody>
          <a:bodyPr>
            <a:normAutofit fontScale="77500" lnSpcReduction="20000"/>
          </a:bodyPr>
          <a:lstStyle/>
          <a:p>
            <a:pPr marL="0" indent="0">
              <a:buNone/>
            </a:pPr>
            <a:r>
              <a:rPr lang="en-US" sz="2300" dirty="0" smtClean="0">
                <a:latin typeface="Arial" panose="020B0604020202020204" pitchFamily="34" charset="0"/>
                <a:cs typeface="Arial" panose="020B0604020202020204" pitchFamily="34" charset="0"/>
              </a:rPr>
              <a:t>In our forests there’s a horror, </a:t>
            </a:r>
          </a:p>
          <a:p>
            <a:pPr marL="0" indent="0">
              <a:buNone/>
            </a:pPr>
            <a:r>
              <a:rPr lang="en-US" sz="2300" dirty="0" smtClean="0">
                <a:latin typeface="Arial" panose="020B0604020202020204" pitchFamily="34" charset="0"/>
                <a:cs typeface="Arial" panose="020B0604020202020204" pitchFamily="34" charset="0"/>
              </a:rPr>
              <a:t>Approaching from the east</a:t>
            </a:r>
          </a:p>
          <a:p>
            <a:pPr marL="0" indent="0">
              <a:buNone/>
            </a:pPr>
            <a:r>
              <a:rPr lang="en-US" sz="2300" dirty="0" smtClean="0">
                <a:latin typeface="Arial" panose="020B0604020202020204" pitchFamily="34" charset="0"/>
                <a:cs typeface="Arial" panose="020B0604020202020204" pitchFamily="34" charset="0"/>
              </a:rPr>
              <a:t>It’s called the Emerald Ash Borer,</a:t>
            </a:r>
          </a:p>
          <a:p>
            <a:pPr marL="0" indent="0">
              <a:buNone/>
            </a:pPr>
            <a:r>
              <a:rPr lang="en-US" sz="2300" dirty="0" smtClean="0">
                <a:latin typeface="Arial" panose="020B0604020202020204" pitchFamily="34" charset="0"/>
                <a:cs typeface="Arial" panose="020B0604020202020204" pitchFamily="34" charset="0"/>
              </a:rPr>
              <a:t>On ash trees it does feast.</a:t>
            </a:r>
          </a:p>
          <a:p>
            <a:pPr marL="0" indent="0">
              <a:buNone/>
            </a:pPr>
            <a:endParaRPr lang="en-US" sz="2300" dirty="0">
              <a:latin typeface="Arial" panose="020B0604020202020204" pitchFamily="34" charset="0"/>
              <a:cs typeface="Arial" panose="020B0604020202020204" pitchFamily="34" charset="0"/>
            </a:endParaRPr>
          </a:p>
          <a:p>
            <a:pPr marL="0" indent="0">
              <a:buNone/>
            </a:pPr>
            <a:r>
              <a:rPr lang="en-US" sz="2300" dirty="0" smtClean="0">
                <a:latin typeface="Arial" panose="020B0604020202020204" pitchFamily="34" charset="0"/>
                <a:cs typeface="Arial" panose="020B0604020202020204" pitchFamily="34" charset="0"/>
              </a:rPr>
              <a:t>It eats xylem but mostly phloem,</a:t>
            </a:r>
          </a:p>
          <a:p>
            <a:pPr marL="0" indent="0">
              <a:buNone/>
            </a:pPr>
            <a:r>
              <a:rPr lang="en-US" sz="2300" dirty="0">
                <a:latin typeface="Arial" panose="020B0604020202020204" pitchFamily="34" charset="0"/>
                <a:cs typeface="Arial" panose="020B0604020202020204" pitchFamily="34" charset="0"/>
              </a:rPr>
              <a:t>W</a:t>
            </a:r>
            <a:r>
              <a:rPr lang="en-US" sz="2300" dirty="0" smtClean="0">
                <a:latin typeface="Arial" panose="020B0604020202020204" pitchFamily="34" charset="0"/>
                <a:cs typeface="Arial" panose="020B0604020202020204" pitchFamily="34" charset="0"/>
              </a:rPr>
              <a:t>hile hiding under bark.</a:t>
            </a:r>
          </a:p>
          <a:p>
            <a:pPr marL="0" indent="0">
              <a:buNone/>
            </a:pPr>
            <a:r>
              <a:rPr lang="en-US" sz="2300" dirty="0" smtClean="0">
                <a:latin typeface="Arial" panose="020B0604020202020204" pitchFamily="34" charset="0"/>
                <a:cs typeface="Arial" panose="020B0604020202020204" pitchFamily="34" charset="0"/>
              </a:rPr>
              <a:t>And when the beetle emerges,</a:t>
            </a:r>
          </a:p>
          <a:p>
            <a:pPr marL="0" indent="0">
              <a:buNone/>
            </a:pPr>
            <a:r>
              <a:rPr lang="en-US" sz="2300" dirty="0" smtClean="0">
                <a:latin typeface="Arial" panose="020B0604020202020204" pitchFamily="34" charset="0"/>
                <a:cs typeface="Arial" panose="020B0604020202020204" pitchFamily="34" charset="0"/>
              </a:rPr>
              <a:t>It leaves a D-shaped mark.</a:t>
            </a:r>
          </a:p>
          <a:p>
            <a:pPr marL="0" indent="0">
              <a:buNone/>
            </a:pPr>
            <a:endParaRPr lang="en-US" sz="2300" dirty="0">
              <a:latin typeface="Arial" panose="020B0604020202020204" pitchFamily="34" charset="0"/>
              <a:cs typeface="Arial" panose="020B0604020202020204" pitchFamily="34" charset="0"/>
            </a:endParaRPr>
          </a:p>
          <a:p>
            <a:pPr marL="0" indent="0">
              <a:buNone/>
            </a:pPr>
            <a:r>
              <a:rPr lang="en-US" sz="2300" dirty="0" smtClean="0">
                <a:latin typeface="Arial" panose="020B0604020202020204" pitchFamily="34" charset="0"/>
                <a:cs typeface="Arial" panose="020B0604020202020204" pitchFamily="34" charset="0"/>
              </a:rPr>
              <a:t>It is coming to North Dakota,</a:t>
            </a:r>
          </a:p>
          <a:p>
            <a:pPr marL="0" indent="0">
              <a:buNone/>
            </a:pPr>
            <a:r>
              <a:rPr lang="en-US" sz="2300" dirty="0" smtClean="0">
                <a:latin typeface="Arial" panose="020B0604020202020204" pitchFamily="34" charset="0"/>
                <a:cs typeface="Arial" panose="020B0604020202020204" pitchFamily="34" charset="0"/>
              </a:rPr>
              <a:t>To kill our ash trees dead.</a:t>
            </a:r>
          </a:p>
          <a:p>
            <a:pPr marL="0" indent="0">
              <a:buNone/>
            </a:pPr>
            <a:r>
              <a:rPr lang="en-US" sz="2300" dirty="0">
                <a:latin typeface="Arial" panose="020B0604020202020204" pitchFamily="34" charset="0"/>
                <a:cs typeface="Arial" panose="020B0604020202020204" pitchFamily="34" charset="0"/>
              </a:rPr>
              <a:t>Those who care about our forests</a:t>
            </a:r>
          </a:p>
          <a:p>
            <a:pPr marL="0" indent="0">
              <a:buNone/>
            </a:pPr>
            <a:r>
              <a:rPr lang="en-US" sz="2300" dirty="0">
                <a:latin typeface="Arial" panose="020B0604020202020204" pitchFamily="34" charset="0"/>
                <a:cs typeface="Arial" panose="020B0604020202020204" pitchFamily="34" charset="0"/>
              </a:rPr>
              <a:t>Don’t cry.  We plan instead.</a:t>
            </a:r>
          </a:p>
          <a:p>
            <a:pPr marL="0" indent="0">
              <a:buNone/>
            </a:pPr>
            <a:endParaRPr lang="en-US" sz="2300" dirty="0"/>
          </a:p>
          <a:p>
            <a:pPr marL="0" indent="0">
              <a:buNone/>
            </a:pPr>
            <a:endParaRPr lang="en-US" dirty="0" smtClean="0"/>
          </a:p>
          <a:p>
            <a:pPr marL="0" indent="0">
              <a:buNone/>
            </a:pPr>
            <a:endParaRPr lang="en-US" dirty="0"/>
          </a:p>
          <a:p>
            <a:pPr marL="0" indent="0">
              <a:buNone/>
            </a:pPr>
            <a:endParaRPr lang="en-US" dirty="0"/>
          </a:p>
        </p:txBody>
      </p:sp>
      <p:sp>
        <p:nvSpPr>
          <p:cNvPr id="6" name="Content Placeholder 5"/>
          <p:cNvSpPr>
            <a:spLocks noGrp="1"/>
          </p:cNvSpPr>
          <p:nvPr>
            <p:ph sz="half" idx="2"/>
          </p:nvPr>
        </p:nvSpPr>
        <p:spPr>
          <a:xfrm>
            <a:off x="4142916" y="1522751"/>
            <a:ext cx="4191000" cy="4724400"/>
          </a:xfrm>
        </p:spPr>
        <p:txBody>
          <a:bodyPr>
            <a:noAutofit/>
          </a:bodyPr>
          <a:lstStyle/>
          <a:p>
            <a:pPr marL="0" indent="0">
              <a:lnSpc>
                <a:spcPct val="80000"/>
              </a:lnSpc>
              <a:buNone/>
            </a:pPr>
            <a:r>
              <a:rPr lang="en-US" dirty="0" smtClean="0">
                <a:latin typeface="Arial" panose="020B0604020202020204" pitchFamily="34" charset="0"/>
                <a:cs typeface="Arial" panose="020B0604020202020204" pitchFamily="34" charset="0"/>
              </a:rPr>
              <a:t>We face a borer invasion.</a:t>
            </a:r>
          </a:p>
          <a:p>
            <a:pPr marL="0" indent="0">
              <a:lnSpc>
                <a:spcPct val="80000"/>
              </a:lnSpc>
              <a:buNone/>
            </a:pPr>
            <a:r>
              <a:rPr lang="en-US" dirty="0" smtClean="0">
                <a:latin typeface="Arial" panose="020B0604020202020204" pitchFamily="34" charset="0"/>
                <a:cs typeface="Arial" panose="020B0604020202020204" pitchFamily="34" charset="0"/>
              </a:rPr>
              <a:t>We have to figure out.</a:t>
            </a:r>
          </a:p>
          <a:p>
            <a:pPr marL="0" indent="0">
              <a:lnSpc>
                <a:spcPct val="80000"/>
              </a:lnSpc>
              <a:buNone/>
            </a:pPr>
            <a:r>
              <a:rPr lang="en-US" dirty="0" smtClean="0">
                <a:latin typeface="Arial" panose="020B0604020202020204" pitchFamily="34" charset="0"/>
                <a:cs typeface="Arial" panose="020B0604020202020204" pitchFamily="34" charset="0"/>
              </a:rPr>
              <a:t>Can we balance the equation?</a:t>
            </a:r>
          </a:p>
          <a:p>
            <a:pPr marL="0" indent="0">
              <a:lnSpc>
                <a:spcPct val="80000"/>
              </a:lnSpc>
              <a:buNone/>
            </a:pPr>
            <a:r>
              <a:rPr lang="en-US" dirty="0" smtClean="0">
                <a:latin typeface="Arial" panose="020B0604020202020204" pitchFamily="34" charset="0"/>
                <a:cs typeface="Arial" panose="020B0604020202020204" pitchFamily="34" charset="0"/>
              </a:rPr>
              <a:t>We have options, no doubt.</a:t>
            </a:r>
          </a:p>
          <a:p>
            <a:pPr marL="0" indent="0">
              <a:lnSpc>
                <a:spcPct val="80000"/>
              </a:lnSpc>
              <a:buNone/>
            </a:pPr>
            <a:endParaRPr lang="en-US" dirty="0">
              <a:latin typeface="Arial" panose="020B0604020202020204" pitchFamily="34" charset="0"/>
              <a:cs typeface="Arial" panose="020B0604020202020204" pitchFamily="34" charset="0"/>
            </a:endParaRPr>
          </a:p>
          <a:p>
            <a:pPr marL="0" indent="0">
              <a:lnSpc>
                <a:spcPct val="80000"/>
              </a:lnSpc>
              <a:buNone/>
            </a:pPr>
            <a:r>
              <a:rPr lang="en-US" dirty="0" smtClean="0">
                <a:latin typeface="Arial" panose="020B0604020202020204" pitchFamily="34" charset="0"/>
                <a:cs typeface="Arial" panose="020B0604020202020204" pitchFamily="34" charset="0"/>
              </a:rPr>
              <a:t>Let’s prepare for this invader.</a:t>
            </a:r>
          </a:p>
          <a:p>
            <a:pPr marL="0" indent="0">
              <a:lnSpc>
                <a:spcPct val="80000"/>
              </a:lnSpc>
              <a:buNone/>
            </a:pPr>
            <a:r>
              <a:rPr lang="en-US" dirty="0" smtClean="0">
                <a:latin typeface="Arial" panose="020B0604020202020204" pitchFamily="34" charset="0"/>
                <a:cs typeface="Arial" panose="020B0604020202020204" pitchFamily="34" charset="0"/>
              </a:rPr>
              <a:t>Let’s learn what’s being done.</a:t>
            </a:r>
          </a:p>
          <a:p>
            <a:pPr marL="0" indent="0">
              <a:lnSpc>
                <a:spcPct val="80000"/>
              </a:lnSpc>
              <a:buNone/>
            </a:pPr>
            <a:r>
              <a:rPr lang="en-US" dirty="0" smtClean="0">
                <a:latin typeface="Arial" panose="020B0604020202020204" pitchFamily="34" charset="0"/>
                <a:cs typeface="Arial" panose="020B0604020202020204" pitchFamily="34" charset="0"/>
              </a:rPr>
              <a:t>Our response will be much greater</a:t>
            </a:r>
          </a:p>
          <a:p>
            <a:pPr marL="0" indent="0">
              <a:lnSpc>
                <a:spcPct val="80000"/>
              </a:lnSpc>
              <a:buNone/>
            </a:pPr>
            <a:r>
              <a:rPr lang="en-US" dirty="0" smtClean="0">
                <a:latin typeface="Arial" panose="020B0604020202020204" pitchFamily="34" charset="0"/>
                <a:cs typeface="Arial" panose="020B0604020202020204" pitchFamily="34" charset="0"/>
              </a:rPr>
              <a:t>If planned for the long run.</a:t>
            </a:r>
          </a:p>
          <a:p>
            <a:pPr marL="0" indent="0">
              <a:lnSpc>
                <a:spcPct val="80000"/>
              </a:lnSpc>
              <a:buNone/>
            </a:pPr>
            <a:endParaRPr lang="en-US" dirty="0">
              <a:latin typeface="Arial" panose="020B0604020202020204" pitchFamily="34" charset="0"/>
              <a:cs typeface="Arial" panose="020B0604020202020204" pitchFamily="34" charset="0"/>
            </a:endParaRPr>
          </a:p>
          <a:p>
            <a:pPr marL="0" indent="0">
              <a:lnSpc>
                <a:spcPct val="80000"/>
              </a:lnSpc>
              <a:buNone/>
            </a:pPr>
            <a:r>
              <a:rPr lang="en-US" dirty="0" smtClean="0">
                <a:latin typeface="Arial" panose="020B0604020202020204" pitchFamily="34" charset="0"/>
                <a:cs typeface="Arial" panose="020B0604020202020204" pitchFamily="34" charset="0"/>
              </a:rPr>
              <a:t>Make an emerald ash borer plan</a:t>
            </a:r>
          </a:p>
          <a:p>
            <a:pPr marL="0" indent="0">
              <a:lnSpc>
                <a:spcPct val="80000"/>
              </a:lnSpc>
              <a:buNone/>
            </a:pPr>
            <a:r>
              <a:rPr lang="en-US" dirty="0" smtClean="0">
                <a:latin typeface="Arial" panose="020B0604020202020204" pitchFamily="34" charset="0"/>
                <a:cs typeface="Arial" panose="020B0604020202020204" pitchFamily="34" charset="0"/>
              </a:rPr>
              <a:t>In response to this threat.</a:t>
            </a:r>
          </a:p>
          <a:p>
            <a:pPr marL="0" indent="0">
              <a:lnSpc>
                <a:spcPct val="80000"/>
              </a:lnSpc>
              <a:buNone/>
            </a:pPr>
            <a:r>
              <a:rPr lang="en-US" dirty="0" smtClean="0">
                <a:latin typeface="Arial" panose="020B0604020202020204" pitchFamily="34" charset="0"/>
                <a:cs typeface="Arial" panose="020B0604020202020204" pitchFamily="34" charset="0"/>
              </a:rPr>
              <a:t>Increase our tree diversity</a:t>
            </a:r>
          </a:p>
          <a:p>
            <a:pPr marL="0" indent="0">
              <a:lnSpc>
                <a:spcPct val="80000"/>
              </a:lnSpc>
              <a:buNone/>
            </a:pPr>
            <a:r>
              <a:rPr lang="en-US" dirty="0" smtClean="0">
                <a:latin typeface="Arial" panose="020B0604020202020204" pitchFamily="34" charset="0"/>
                <a:cs typeface="Arial" panose="020B0604020202020204" pitchFamily="34" charset="0"/>
              </a:rPr>
              <a:t>And come out better yet!</a:t>
            </a:r>
            <a:endParaRPr lang="en-US" dirty="0">
              <a:latin typeface="Arial" panose="020B0604020202020204" pitchFamily="34" charset="0"/>
              <a:cs typeface="Arial" panose="020B0604020202020204" pitchFamily="34" charset="0"/>
            </a:endParaRPr>
          </a:p>
        </p:txBody>
      </p:sp>
      <p:pic>
        <p:nvPicPr>
          <p:cNvPr id="7" name="Picture 2" descr="http://www.ndsu.edu/uploads/pics/ndfs_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5794166"/>
            <a:ext cx="687091" cy="81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4739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a:xfrm>
            <a:off x="609598" y="1600200"/>
            <a:ext cx="6934201" cy="4724400"/>
          </a:xfrm>
        </p:spPr>
        <p:txBody>
          <a:bodyPr>
            <a:normAutofit/>
          </a:bodyPr>
          <a:lstStyle/>
          <a:p>
            <a:pPr>
              <a:buFont typeface="Wingdings 3" panose="05040102010807070707" pitchFamily="18" charset="2"/>
              <a:buChar char=""/>
            </a:pPr>
            <a:r>
              <a:rPr lang="en-US" sz="2400" dirty="0" smtClean="0">
                <a:latin typeface="Arial" panose="020B0604020202020204" pitchFamily="34" charset="0"/>
                <a:cs typeface="Arial" panose="020B0604020202020204" pitchFamily="34" charset="0"/>
              </a:rPr>
              <a:t>Emerald Ash Borer is a wood boring insect.</a:t>
            </a:r>
          </a:p>
          <a:p>
            <a:pPr>
              <a:buFont typeface="Wingdings 3" panose="05040102010807070707" pitchFamily="18" charset="2"/>
              <a:buChar char=""/>
            </a:pPr>
            <a:r>
              <a:rPr lang="en-US" sz="2400" dirty="0" smtClean="0">
                <a:latin typeface="Arial" panose="020B0604020202020204" pitchFamily="34" charset="0"/>
                <a:cs typeface="Arial" panose="020B0604020202020204" pitchFamily="34" charset="0"/>
              </a:rPr>
              <a:t>EAB kills ash trees.</a:t>
            </a:r>
          </a:p>
          <a:p>
            <a:pPr>
              <a:buFont typeface="Wingdings 3" panose="05040102010807070707" pitchFamily="18" charset="2"/>
              <a:buChar char=""/>
            </a:pPr>
            <a:r>
              <a:rPr lang="en-US" sz="2400" dirty="0" smtClean="0">
                <a:latin typeface="Arial" panose="020B0604020202020204" pitchFamily="34" charset="0"/>
                <a:cs typeface="Arial" panose="020B0604020202020204" pitchFamily="34" charset="0"/>
              </a:rPr>
              <a:t>EAB is in North America and is spreading.</a:t>
            </a:r>
          </a:p>
          <a:p>
            <a:pPr>
              <a:buFont typeface="Wingdings 3" panose="05040102010807070707" pitchFamily="18" charset="2"/>
              <a:buChar char=""/>
            </a:pPr>
            <a:r>
              <a:rPr lang="en-US" sz="2400" dirty="0" smtClean="0">
                <a:latin typeface="Arial" panose="020B0604020202020204" pitchFamily="34" charset="0"/>
                <a:cs typeface="Arial" panose="020B0604020202020204" pitchFamily="34" charset="0"/>
              </a:rPr>
              <a:t>EAB spreads  on wood products like firewood.</a:t>
            </a:r>
          </a:p>
          <a:p>
            <a:pPr>
              <a:buFont typeface="Wingdings 3" panose="05040102010807070707" pitchFamily="18" charset="2"/>
              <a:buChar char=""/>
            </a:pPr>
            <a:r>
              <a:rPr lang="en-US" sz="2400" dirty="0" smtClean="0">
                <a:latin typeface="Arial" panose="020B0604020202020204" pitchFamily="34" charset="0"/>
                <a:cs typeface="Arial" panose="020B0604020202020204" pitchFamily="34" charset="0"/>
              </a:rPr>
              <a:t>North Dakota is vulnerable.</a:t>
            </a:r>
          </a:p>
          <a:p>
            <a:pPr>
              <a:buFont typeface="Wingdings 3" panose="05040102010807070707" pitchFamily="18" charset="2"/>
              <a:buChar char=""/>
            </a:pPr>
            <a:r>
              <a:rPr lang="en-US" sz="2400" dirty="0" smtClean="0">
                <a:latin typeface="Arial" panose="020B0604020202020204" pitchFamily="34" charset="0"/>
                <a:cs typeface="Arial" panose="020B0604020202020204" pitchFamily="34" charset="0"/>
              </a:rPr>
              <a:t>North Dakota communities can plan now to reduce the impact of EAB.</a:t>
            </a:r>
          </a:p>
          <a:p>
            <a:pPr>
              <a:buFont typeface="Wingdings 3" panose="05040102010807070707" pitchFamily="18" charset="2"/>
              <a:buChar char=""/>
            </a:pPr>
            <a:r>
              <a:rPr lang="en-US" sz="2400" dirty="0" smtClean="0">
                <a:latin typeface="Arial" panose="020B0604020202020204" pitchFamily="34" charset="0"/>
                <a:cs typeface="Arial" panose="020B0604020202020204" pitchFamily="34" charset="0"/>
              </a:rPr>
              <a:t>Help is available from the North Dakota Forest Service.</a:t>
            </a:r>
          </a:p>
          <a:p>
            <a:pPr marL="0" indent="0">
              <a:buNone/>
            </a:pPr>
            <a:endParaRPr lang="en-US" dirty="0" smtClean="0"/>
          </a:p>
          <a:p>
            <a:pPr marL="0" indent="0">
              <a:buNone/>
            </a:pPr>
            <a:endParaRPr lang="en-US" dirty="0"/>
          </a:p>
          <a:p>
            <a:pPr marL="0" indent="0">
              <a:buNone/>
            </a:pPr>
            <a:endParaRPr lang="en-US" dirty="0"/>
          </a:p>
        </p:txBody>
      </p:sp>
      <p:pic>
        <p:nvPicPr>
          <p:cNvPr id="4" name="Picture 2" descr="http://www.ndsu.edu/uploads/pics/ndfs_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5794166"/>
            <a:ext cx="687091" cy="81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092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382000" cy="5105400"/>
          </a:xfrm>
          <a:solidFill>
            <a:schemeClr val="bg1">
              <a:alpha val="80000"/>
            </a:schemeClr>
          </a:solidFill>
          <a:ln>
            <a:solidFill>
              <a:schemeClr val="accent1"/>
            </a:solidFill>
          </a:ln>
        </p:spPr>
        <p:txBody>
          <a:bodyPr>
            <a:noAutofit/>
          </a:bodyPr>
          <a:lstStyle/>
          <a:p>
            <a:pPr algn="ctr"/>
            <a:r>
              <a:rPr lang="en-US" sz="6000" b="1" dirty="0" smtClean="0">
                <a:solidFill>
                  <a:srgbClr val="066A1E"/>
                </a:solidFill>
                <a:latin typeface="Arial" panose="020B0604020202020204" pitchFamily="34" charset="0"/>
                <a:cs typeface="Arial" panose="020B0604020202020204" pitchFamily="34" charset="0"/>
              </a:rPr>
              <a:t>The Threat of </a:t>
            </a:r>
            <a:br>
              <a:rPr lang="en-US" sz="6000" b="1" dirty="0" smtClean="0">
                <a:solidFill>
                  <a:srgbClr val="066A1E"/>
                </a:solidFill>
                <a:latin typeface="Arial" panose="020B0604020202020204" pitchFamily="34" charset="0"/>
                <a:cs typeface="Arial" panose="020B0604020202020204" pitchFamily="34" charset="0"/>
              </a:rPr>
            </a:br>
            <a:r>
              <a:rPr lang="en-US" sz="6000" b="1" dirty="0" smtClean="0">
                <a:solidFill>
                  <a:srgbClr val="066A1E"/>
                </a:solidFill>
                <a:latin typeface="Arial" panose="020B0604020202020204" pitchFamily="34" charset="0"/>
                <a:cs typeface="Arial" panose="020B0604020202020204" pitchFamily="34" charset="0"/>
              </a:rPr>
              <a:t>Emerald Ash Borer</a:t>
            </a:r>
            <a:r>
              <a:rPr lang="en-US" b="1" dirty="0" smtClean="0">
                <a:solidFill>
                  <a:srgbClr val="066A1E"/>
                </a:solidFill>
                <a:latin typeface="Arial" panose="020B0604020202020204" pitchFamily="34" charset="0"/>
                <a:cs typeface="Arial" panose="020B0604020202020204" pitchFamily="34" charset="0"/>
              </a:rPr>
              <a:t/>
            </a:r>
            <a:br>
              <a:rPr lang="en-US" b="1" dirty="0" smtClean="0">
                <a:solidFill>
                  <a:srgbClr val="066A1E"/>
                </a:solidFill>
                <a:latin typeface="Arial" panose="020B0604020202020204" pitchFamily="34" charset="0"/>
                <a:cs typeface="Arial" panose="020B0604020202020204" pitchFamily="34" charset="0"/>
              </a:rPr>
            </a:br>
            <a:r>
              <a:rPr lang="en-US" sz="3200" b="1" i="1" dirty="0" smtClean="0">
                <a:solidFill>
                  <a:srgbClr val="066A1E"/>
                </a:solidFill>
                <a:latin typeface="Arial" panose="020B0604020202020204" pitchFamily="34" charset="0"/>
                <a:cs typeface="Arial" panose="020B0604020202020204" pitchFamily="34" charset="0"/>
              </a:rPr>
              <a:t>and</a:t>
            </a:r>
            <a:r>
              <a:rPr lang="en-US" b="1" dirty="0" smtClean="0">
                <a:solidFill>
                  <a:srgbClr val="066A1E"/>
                </a:solidFill>
                <a:latin typeface="Arial" panose="020B0604020202020204" pitchFamily="34" charset="0"/>
                <a:cs typeface="Arial" panose="020B0604020202020204" pitchFamily="34" charset="0"/>
              </a:rPr>
              <a:t/>
            </a:r>
            <a:br>
              <a:rPr lang="en-US" b="1" dirty="0" smtClean="0">
                <a:solidFill>
                  <a:srgbClr val="066A1E"/>
                </a:solidFill>
                <a:latin typeface="Arial" panose="020B0604020202020204" pitchFamily="34" charset="0"/>
                <a:cs typeface="Arial" panose="020B0604020202020204" pitchFamily="34" charset="0"/>
              </a:rPr>
            </a:br>
            <a:r>
              <a:rPr lang="en-US" sz="6000" b="1" dirty="0" smtClean="0">
                <a:solidFill>
                  <a:srgbClr val="066A1E"/>
                </a:solidFill>
                <a:latin typeface="Arial" panose="020B0604020202020204" pitchFamily="34" charset="0"/>
                <a:cs typeface="Arial" panose="020B0604020202020204" pitchFamily="34" charset="0"/>
              </a:rPr>
              <a:t>The Benefits of Preparing Your Community</a:t>
            </a:r>
            <a:endParaRPr lang="en-US" sz="6000" b="1" dirty="0">
              <a:solidFill>
                <a:srgbClr val="066A1E"/>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572000" y="5522746"/>
            <a:ext cx="3096113" cy="878054"/>
          </a:xfrm>
        </p:spPr>
        <p:txBody>
          <a:bodyPr>
            <a:noAutofit/>
          </a:bodyPr>
          <a:lstStyle/>
          <a:p>
            <a:pPr algn="r"/>
            <a:r>
              <a:rPr lang="en-US" dirty="0" smtClean="0">
                <a:solidFill>
                  <a:srgbClr val="FFFF00"/>
                </a:solidFill>
              </a:rPr>
              <a:t>North Dakota Forest Service</a:t>
            </a:r>
          </a:p>
          <a:p>
            <a:pPr algn="r"/>
            <a:r>
              <a:rPr lang="en-US" dirty="0" smtClean="0">
                <a:solidFill>
                  <a:srgbClr val="FFFF00"/>
                </a:solidFill>
              </a:rPr>
              <a:t>May </a:t>
            </a:r>
            <a:r>
              <a:rPr lang="en-US" dirty="0" smtClean="0">
                <a:solidFill>
                  <a:srgbClr val="FFFF00"/>
                </a:solidFill>
              </a:rPr>
              <a:t>2017</a:t>
            </a:r>
            <a:endParaRPr lang="en-US" dirty="0" smtClean="0">
              <a:solidFill>
                <a:srgbClr val="FFFF00"/>
              </a:solidFill>
            </a:endParaRPr>
          </a:p>
        </p:txBody>
      </p:sp>
      <p:pic>
        <p:nvPicPr>
          <p:cNvPr id="1026" name="Picture 2" descr="http://www.ndsu.edu/uploads/pics/ndfs_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6700" y="5486400"/>
            <a:ext cx="952500" cy="112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4776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a:t>
            </a:r>
            <a:endParaRPr lang="en-US" dirty="0"/>
          </a:p>
        </p:txBody>
      </p:sp>
      <p:sp>
        <p:nvSpPr>
          <p:cNvPr id="3" name="Content Placeholder 2"/>
          <p:cNvSpPr>
            <a:spLocks noGrp="1"/>
          </p:cNvSpPr>
          <p:nvPr>
            <p:ph idx="1"/>
          </p:nvPr>
        </p:nvSpPr>
        <p:spPr>
          <a:xfrm>
            <a:off x="838200" y="2133600"/>
            <a:ext cx="6934201" cy="4038600"/>
          </a:xfrm>
        </p:spPr>
        <p:txBody>
          <a:bodyPr>
            <a:normAutofit/>
          </a:bodyPr>
          <a:lstStyle/>
          <a:p>
            <a:r>
              <a:rPr lang="en-US" sz="2400" dirty="0" smtClean="0">
                <a:latin typeface="Arial" panose="020B0604020202020204" pitchFamily="34" charset="0"/>
                <a:cs typeface="Arial" panose="020B0604020202020204" pitchFamily="34" charset="0"/>
              </a:rPr>
              <a:t>North Dakota Forest Service</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hlinkClick r:id="rId3"/>
              </a:rPr>
              <a:t>http</a:t>
            </a:r>
            <a:r>
              <a:rPr lang="en-US" sz="2400" dirty="0">
                <a:latin typeface="Arial" panose="020B0604020202020204" pitchFamily="34" charset="0"/>
                <a:cs typeface="Arial" panose="020B0604020202020204" pitchFamily="34" charset="0"/>
                <a:hlinkClick r:id="rId3"/>
              </a:rPr>
              <a:t>://www.ndsu.edu/ndfs</a:t>
            </a:r>
            <a:r>
              <a:rPr lang="en-US" sz="2400" dirty="0" smtClean="0">
                <a:latin typeface="Arial" panose="020B0604020202020204" pitchFamily="34" charset="0"/>
                <a:cs typeface="Arial" panose="020B0604020202020204" pitchFamily="34" charset="0"/>
                <a:hlinkClick r:id="rId3"/>
              </a:rPr>
              <a:t>/</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NDSU Extension  </a:t>
            </a:r>
            <a:r>
              <a:rPr lang="en-US"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hlinkClick r:id="rId4"/>
              </a:rPr>
              <a:t>http</a:t>
            </a:r>
            <a:r>
              <a:rPr lang="en-US" sz="2400" dirty="0">
                <a:latin typeface="Arial" panose="020B0604020202020204" pitchFamily="34" charset="0"/>
                <a:cs typeface="Arial" panose="020B0604020202020204" pitchFamily="34" charset="0"/>
                <a:hlinkClick r:id="rId4"/>
              </a:rPr>
              <a:t>://</a:t>
            </a:r>
            <a:r>
              <a:rPr lang="en-US" sz="2400" dirty="0" smtClean="0">
                <a:latin typeface="Arial" panose="020B0604020202020204" pitchFamily="34" charset="0"/>
                <a:cs typeface="Arial" panose="020B0604020202020204" pitchFamily="34" charset="0"/>
                <a:hlinkClick r:id="rId4"/>
              </a:rPr>
              <a:t>www.ag.ndsu.edu/extension</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North Dakota Department </a:t>
            </a:r>
            <a:r>
              <a:rPr lang="en-US" sz="2400" dirty="0">
                <a:latin typeface="Arial" panose="020B0604020202020204" pitchFamily="34" charset="0"/>
                <a:cs typeface="Arial" panose="020B0604020202020204" pitchFamily="34" charset="0"/>
              </a:rPr>
              <a:t>of Agriculture </a:t>
            </a:r>
            <a:r>
              <a:rPr lang="en-US"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hlinkClick r:id="rId5"/>
              </a:rPr>
              <a:t>http</a:t>
            </a:r>
            <a:r>
              <a:rPr lang="en-US" sz="2400" dirty="0">
                <a:latin typeface="Arial" panose="020B0604020202020204" pitchFamily="34" charset="0"/>
                <a:cs typeface="Arial" panose="020B0604020202020204" pitchFamily="34" charset="0"/>
                <a:hlinkClick r:id="rId5"/>
              </a:rPr>
              <a:t>://www.nd.gov/ndda</a:t>
            </a:r>
            <a:r>
              <a:rPr lang="en-US" sz="2400" dirty="0" smtClean="0">
                <a:latin typeface="Arial" panose="020B0604020202020204" pitchFamily="34" charset="0"/>
                <a:cs typeface="Arial" panose="020B0604020202020204" pitchFamily="34" charset="0"/>
                <a:hlinkClick r:id="rId5"/>
              </a:rPr>
              <a:t>/</a:t>
            </a:r>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ND Invasives (invasive tree pests)  </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6"/>
              </a:rPr>
              <a:t>http://</a:t>
            </a:r>
            <a:r>
              <a:rPr lang="en-US" sz="2400" dirty="0" smtClean="0">
                <a:latin typeface="Arial" panose="020B0604020202020204" pitchFamily="34" charset="0"/>
                <a:cs typeface="Arial" panose="020B0604020202020204" pitchFamily="34" charset="0"/>
                <a:hlinkClick r:id="rId6"/>
              </a:rPr>
              <a:t>www.ndinvasives.org</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0" indent="0">
              <a:buNone/>
            </a:pPr>
            <a:endParaRPr lang="en-US" sz="2400" dirty="0" smtClean="0">
              <a:latin typeface="Arial" panose="020B0604020202020204" pitchFamily="34" charset="0"/>
              <a:cs typeface="Arial" panose="020B0604020202020204" pitchFamily="34" charset="0"/>
            </a:endParaRPr>
          </a:p>
          <a:p>
            <a:pPr marL="0" indent="0">
              <a:buNone/>
            </a:pPr>
            <a:endParaRPr lang="en-US" dirty="0" smtClean="0"/>
          </a:p>
          <a:p>
            <a:pPr marL="0" indent="0">
              <a:buNone/>
            </a:pPr>
            <a:endParaRPr lang="en-US" dirty="0"/>
          </a:p>
          <a:p>
            <a:pPr marL="0" indent="0">
              <a:buNone/>
            </a:pPr>
            <a:endParaRPr lang="en-US" dirty="0"/>
          </a:p>
        </p:txBody>
      </p:sp>
      <p:pic>
        <p:nvPicPr>
          <p:cNvPr id="4" name="Picture 2" descr="http://www.ndsu.edu/uploads/pics/ndfs_0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3400" y="5794166"/>
            <a:ext cx="687091" cy="81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653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lstStyle/>
          <a:p>
            <a:r>
              <a:rPr lang="en-US" dirty="0" smtClean="0"/>
              <a:t>Citations</a:t>
            </a:r>
            <a:endParaRPr lang="en-US" dirty="0"/>
          </a:p>
        </p:txBody>
      </p:sp>
      <p:sp>
        <p:nvSpPr>
          <p:cNvPr id="3" name="Content Placeholder 2"/>
          <p:cNvSpPr>
            <a:spLocks noGrp="1"/>
          </p:cNvSpPr>
          <p:nvPr>
            <p:ph idx="1"/>
          </p:nvPr>
        </p:nvSpPr>
        <p:spPr>
          <a:xfrm>
            <a:off x="609598" y="1676400"/>
            <a:ext cx="6858002" cy="4698344"/>
          </a:xfrm>
        </p:spPr>
        <p:txBody>
          <a:bodyPr>
            <a:normAutofit lnSpcReduction="10000"/>
          </a:bodyPr>
          <a:lstStyle/>
          <a:p>
            <a:pPr marL="0" indent="0">
              <a:buNone/>
            </a:pPr>
            <a:r>
              <a:rPr lang="en-US" dirty="0" smtClean="0">
                <a:latin typeface="Arial" panose="020B0604020202020204" pitchFamily="34" charset="0"/>
                <a:cs typeface="Arial" panose="020B0604020202020204" pitchFamily="34" charset="0"/>
              </a:rPr>
              <a:t>Cover, galleries, woodpecker damage, rhyme: L Johnson, NDFS.</a:t>
            </a:r>
          </a:p>
          <a:p>
            <a:pPr marL="0" indent="0">
              <a:buNone/>
            </a:pPr>
            <a:r>
              <a:rPr lang="en-US" dirty="0" smtClean="0">
                <a:latin typeface="Arial" panose="020B0604020202020204" pitchFamily="34" charset="0"/>
                <a:cs typeface="Arial" panose="020B0604020202020204" pitchFamily="34" charset="0"/>
              </a:rPr>
              <a:t>EAB with wings out: </a:t>
            </a:r>
            <a:r>
              <a:rPr lang="en-US" dirty="0">
                <a:latin typeface="Arial" panose="020B0604020202020204" pitchFamily="34" charset="0"/>
                <a:cs typeface="Arial" panose="020B0604020202020204" pitchFamily="34" charset="0"/>
              </a:rPr>
              <a:t>David </a:t>
            </a:r>
            <a:r>
              <a:rPr lang="en-US" dirty="0" smtClean="0">
                <a:latin typeface="Arial" panose="020B0604020202020204" pitchFamily="34" charset="0"/>
                <a:cs typeface="Arial" panose="020B0604020202020204" pitchFamily="34" charset="0"/>
              </a:rPr>
              <a:t>Cappaert, </a:t>
            </a:r>
            <a:r>
              <a:rPr lang="en-US" dirty="0" smtClean="0">
                <a:latin typeface="Arial" panose="020B0604020202020204" pitchFamily="34" charset="0"/>
                <a:cs typeface="Arial" panose="020B0604020202020204" pitchFamily="34" charset="0"/>
                <a:hlinkClick r:id="rId3"/>
              </a:rPr>
              <a:t>www.insectimages.org</a:t>
            </a:r>
            <a:endParaRPr lang="en-US"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First EAB larva: </a:t>
            </a:r>
            <a:r>
              <a:rPr lang="en-US" dirty="0">
                <a:latin typeface="Arial" panose="020B0604020202020204" pitchFamily="34" charset="0"/>
                <a:cs typeface="Arial" panose="020B0604020202020204" pitchFamily="34" charset="0"/>
              </a:rPr>
              <a:t>David </a:t>
            </a:r>
            <a:r>
              <a:rPr lang="en-US" dirty="0" smtClean="0">
                <a:latin typeface="Arial" panose="020B0604020202020204" pitchFamily="34" charset="0"/>
                <a:cs typeface="Arial" panose="020B0604020202020204" pitchFamily="34" charset="0"/>
              </a:rPr>
              <a:t>Cappaert, Michigan State University, </a:t>
            </a:r>
            <a:r>
              <a:rPr lang="en-US" dirty="0">
                <a:latin typeface="Arial" panose="020B0604020202020204" pitchFamily="34" charset="0"/>
                <a:cs typeface="Arial" panose="020B0604020202020204" pitchFamily="34" charset="0"/>
                <a:hlinkClick r:id="rId4"/>
              </a:rPr>
              <a:t>www.Bugwood.org</a:t>
            </a:r>
            <a:endParaRPr lang="en-US"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EAB on penny: </a:t>
            </a:r>
            <a:r>
              <a:rPr lang="en-US" dirty="0">
                <a:latin typeface="Arial" panose="020B0604020202020204" pitchFamily="34" charset="0"/>
                <a:cs typeface="Arial" panose="020B0604020202020204" pitchFamily="34" charset="0"/>
              </a:rPr>
              <a:t>Howard Russell, Michigan State </a:t>
            </a:r>
            <a:r>
              <a:rPr lang="en-US" dirty="0" smtClean="0">
                <a:latin typeface="Arial" panose="020B0604020202020204" pitchFamily="34" charset="0"/>
                <a:cs typeface="Arial" panose="020B0604020202020204" pitchFamily="34" charset="0"/>
              </a:rPr>
              <a:t>University,</a:t>
            </a:r>
            <a:r>
              <a:rPr lang="en-US" b="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hlinkClick r:id="rId3"/>
              </a:rPr>
              <a:t>www.insectimages.org</a:t>
            </a:r>
            <a:endParaRPr lang="en-US"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EAB larva: Pennsylvania </a:t>
            </a:r>
            <a:r>
              <a:rPr lang="en-US" dirty="0">
                <a:latin typeface="Arial" panose="020B0604020202020204" pitchFamily="34" charset="0"/>
                <a:cs typeface="Arial" panose="020B0604020202020204" pitchFamily="34" charset="0"/>
              </a:rPr>
              <a:t>Department of Conservation and Natural Resources - Forestry Archive, </a:t>
            </a:r>
            <a:r>
              <a:rPr lang="en-US" dirty="0" smtClean="0">
                <a:latin typeface="Arial" panose="020B0604020202020204" pitchFamily="34" charset="0"/>
                <a:cs typeface="Arial" panose="020B0604020202020204" pitchFamily="34" charset="0"/>
                <a:hlinkClick r:id="rId3"/>
              </a:rPr>
              <a:t>www.insectimages.org</a:t>
            </a:r>
            <a:endParaRPr lang="en-US"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Declining ash tree: Daniel </a:t>
            </a:r>
            <a:r>
              <a:rPr lang="en-US" dirty="0">
                <a:latin typeface="Arial" panose="020B0604020202020204" pitchFamily="34" charset="0"/>
                <a:cs typeface="Arial" panose="020B0604020202020204" pitchFamily="34" charset="0"/>
              </a:rPr>
              <a:t>Herms, The Ohio State University, </a:t>
            </a:r>
            <a:r>
              <a:rPr lang="en-US" dirty="0" smtClean="0">
                <a:latin typeface="Arial" panose="020B0604020202020204" pitchFamily="34" charset="0"/>
                <a:cs typeface="Arial" panose="020B0604020202020204" pitchFamily="34" charset="0"/>
                <a:hlinkClick r:id="rId4"/>
              </a:rPr>
              <a:t>www.Bugwood.org</a:t>
            </a:r>
            <a:r>
              <a:rPr lang="en-US" dirty="0" smtClean="0">
                <a:latin typeface="Arial" panose="020B0604020202020204" pitchFamily="34" charset="0"/>
                <a:cs typeface="Arial" panose="020B0604020202020204" pitchFamily="34" charset="0"/>
              </a:rPr>
              <a:t> </a:t>
            </a:r>
          </a:p>
          <a:p>
            <a:pPr marL="0" indent="0">
              <a:buNone/>
            </a:pPr>
            <a:r>
              <a:rPr lang="en-US" dirty="0" smtClean="0">
                <a:latin typeface="Arial" panose="020B0604020202020204" pitchFamily="34" charset="0"/>
                <a:cs typeface="Arial" panose="020B0604020202020204" pitchFamily="34" charset="0"/>
              </a:rPr>
              <a:t>EAB poster: NDSU Extension</a:t>
            </a:r>
          </a:p>
          <a:p>
            <a:pPr marL="0" indent="0">
              <a:buNone/>
            </a:pPr>
            <a:r>
              <a:rPr lang="en-US" dirty="0" smtClean="0">
                <a:latin typeface="Arial" panose="020B0604020202020204" pitchFamily="34" charset="0"/>
                <a:cs typeface="Arial" panose="020B0604020202020204" pitchFamily="34" charset="0"/>
              </a:rPr>
              <a:t>Aerial view: Google Earth</a:t>
            </a:r>
          </a:p>
          <a:p>
            <a:pPr marL="0" indent="0">
              <a:buNone/>
            </a:pPr>
            <a:r>
              <a:rPr lang="en-US" dirty="0" smtClean="0">
                <a:latin typeface="Arial" panose="020B0604020202020204" pitchFamily="34" charset="0"/>
                <a:cs typeface="Arial" panose="020B0604020202020204" pitchFamily="34" charset="0"/>
              </a:rPr>
              <a:t>Shelterbelt, riparian forest, EAB trap: NDFS</a:t>
            </a:r>
          </a:p>
          <a:p>
            <a:pPr marL="0" indent="0">
              <a:buNone/>
            </a:pPr>
            <a:r>
              <a:rPr lang="en-US" dirty="0" smtClean="0">
                <a:latin typeface="Arial" panose="020B0604020202020204" pitchFamily="34" charset="0"/>
                <a:cs typeface="Arial" panose="020B0604020202020204" pitchFamily="34" charset="0"/>
              </a:rPr>
              <a:t>City of Oakdale Plan: City of Oakdale, MN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pic>
        <p:nvPicPr>
          <p:cNvPr id="4" name="Picture 2" descr="http://www.ndsu.edu/uploads/pics/ndfs_0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5794166"/>
            <a:ext cx="687091" cy="81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97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4000" dirty="0" smtClean="0">
                <a:solidFill>
                  <a:srgbClr val="FF0000"/>
                </a:solidFill>
                <a:cs typeface="Arial" panose="020B0604020202020204" pitchFamily="34" charset="0"/>
              </a:rPr>
              <a:t>The Threat</a:t>
            </a:r>
            <a:endParaRPr lang="en-US" sz="4000" dirty="0">
              <a:solidFill>
                <a:srgbClr val="FF0000"/>
              </a:solidFill>
              <a:cs typeface="Arial" panose="020B0604020202020204" pitchFamily="34" charset="0"/>
            </a:endParaRPr>
          </a:p>
        </p:txBody>
      </p:sp>
      <p:sp>
        <p:nvSpPr>
          <p:cNvPr id="3" name="Content Placeholder 2"/>
          <p:cNvSpPr>
            <a:spLocks noGrp="1"/>
          </p:cNvSpPr>
          <p:nvPr>
            <p:ph idx="1"/>
          </p:nvPr>
        </p:nvSpPr>
        <p:spPr>
          <a:xfrm>
            <a:off x="304800" y="1219200"/>
            <a:ext cx="7010400" cy="5105400"/>
          </a:xfrm>
        </p:spPr>
        <p:txBody>
          <a:bodyPr>
            <a:normAutofit lnSpcReduction="10000"/>
          </a:bodyPr>
          <a:lstStyle/>
          <a:p>
            <a:pPr marL="457200" lvl="1" indent="0" algn="ctr">
              <a:buNone/>
            </a:pPr>
            <a:r>
              <a:rPr lang="en-US" sz="5000" b="1" dirty="0" smtClean="0"/>
              <a:t>Emerald Ash Borer</a:t>
            </a:r>
          </a:p>
          <a:p>
            <a:pPr marL="457200" lvl="1" indent="0" algn="ctr">
              <a:buNone/>
            </a:pPr>
            <a:endParaRPr lang="en-US" sz="5000" b="1" dirty="0"/>
          </a:p>
          <a:p>
            <a:pPr marL="457200" lvl="1" indent="0" algn="ctr">
              <a:buNone/>
            </a:pPr>
            <a:endParaRPr lang="en-US" sz="5000" b="1" dirty="0" smtClean="0"/>
          </a:p>
          <a:p>
            <a:pPr marL="457200" lvl="1" indent="0" algn="ctr">
              <a:buNone/>
            </a:pPr>
            <a:endParaRPr lang="en-US" sz="5000" b="1" dirty="0"/>
          </a:p>
          <a:p>
            <a:pPr marL="457200" lvl="1" indent="0" algn="ctr">
              <a:buNone/>
            </a:pPr>
            <a:endParaRPr lang="en-US" sz="5000" b="1" dirty="0"/>
          </a:p>
          <a:p>
            <a:pPr marL="457200" lvl="1" indent="0">
              <a:buNone/>
            </a:pPr>
            <a:r>
              <a:rPr lang="en-US" sz="5000" b="1" dirty="0" smtClean="0"/>
              <a:t>  “EAB”</a:t>
            </a:r>
            <a:endParaRPr lang="en-US" sz="50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43" y="2215420"/>
            <a:ext cx="4419600" cy="2933636"/>
          </a:xfrm>
          <a:prstGeom prst="rect">
            <a:avLst/>
          </a:prstGeom>
        </p:spPr>
      </p:pic>
      <p:pic>
        <p:nvPicPr>
          <p:cNvPr id="5" name="Picture 2" descr="http://www.ndsu.edu/uploads/pics/ndfs_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5943600"/>
            <a:ext cx="687091" cy="8107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9343" y="2811109"/>
            <a:ext cx="4474586" cy="2983057"/>
          </a:xfrm>
          <a:prstGeom prst="rect">
            <a:avLst/>
          </a:prstGeom>
        </p:spPr>
      </p:pic>
    </p:spTree>
    <p:extLst>
      <p:ext uri="{BB962C8B-B14F-4D97-AF65-F5344CB8AC3E}">
        <p14:creationId xmlns:p14="http://schemas.microsoft.com/office/powerpoint/2010/main" val="1365276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944562"/>
          </a:xfrm>
        </p:spPr>
        <p:txBody>
          <a:bodyPr>
            <a:normAutofit/>
          </a:bodyPr>
          <a:lstStyle/>
          <a:p>
            <a:r>
              <a:rPr lang="en-US" sz="4000" dirty="0" smtClean="0">
                <a:solidFill>
                  <a:srgbClr val="FF0000"/>
                </a:solidFill>
              </a:rPr>
              <a:t>EAB: The </a:t>
            </a:r>
            <a:r>
              <a:rPr lang="en-US" sz="4000" dirty="0">
                <a:solidFill>
                  <a:srgbClr val="FF0000"/>
                </a:solidFill>
              </a:rPr>
              <a:t>Threat</a:t>
            </a:r>
            <a:endParaRPr lang="en-US" dirty="0"/>
          </a:p>
        </p:txBody>
      </p:sp>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14427" y="1524000"/>
            <a:ext cx="2479546" cy="2427889"/>
          </a:xfrm>
        </p:spPr>
      </p:pic>
      <p:sp>
        <p:nvSpPr>
          <p:cNvPr id="11" name="Content Placeholder 10"/>
          <p:cNvSpPr>
            <a:spLocks noGrp="1"/>
          </p:cNvSpPr>
          <p:nvPr>
            <p:ph sz="half" idx="2"/>
          </p:nvPr>
        </p:nvSpPr>
        <p:spPr>
          <a:xfrm>
            <a:off x="3312405" y="1845520"/>
            <a:ext cx="4738320" cy="4343144"/>
          </a:xfrm>
        </p:spPr>
        <p:txBody>
          <a:bodyPr>
            <a:normAutofit/>
          </a:bodyPr>
          <a:lstStyle/>
          <a:p>
            <a:r>
              <a:rPr lang="en-US" sz="2400" dirty="0" smtClean="0">
                <a:latin typeface="Arial" panose="020B0604020202020204" pitchFamily="34" charset="0"/>
                <a:cs typeface="Arial" panose="020B0604020202020204" pitchFamily="34" charset="0"/>
              </a:rPr>
              <a:t>Small metallic green beetle</a:t>
            </a:r>
          </a:p>
          <a:p>
            <a:r>
              <a:rPr lang="en-US" sz="2400" dirty="0" smtClean="0">
                <a:latin typeface="Arial" panose="020B0604020202020204" pitchFamily="34" charset="0"/>
                <a:cs typeface="Arial" panose="020B0604020202020204" pitchFamily="34" charset="0"/>
              </a:rPr>
              <a:t>Adult lays eggs on ash bark</a:t>
            </a:r>
          </a:p>
          <a:p>
            <a:r>
              <a:rPr lang="en-US" sz="2400" dirty="0">
                <a:latin typeface="Arial" panose="020B0604020202020204" pitchFamily="34" charset="0"/>
                <a:cs typeface="Arial" panose="020B0604020202020204" pitchFamily="34" charset="0"/>
              </a:rPr>
              <a:t>Larvae </a:t>
            </a:r>
            <a:r>
              <a:rPr lang="en-US" sz="2400" dirty="0" smtClean="0">
                <a:latin typeface="Arial" panose="020B0604020202020204" pitchFamily="34" charset="0"/>
                <a:cs typeface="Arial" panose="020B0604020202020204" pitchFamily="34" charset="0"/>
              </a:rPr>
              <a:t>chew tunnels under </a:t>
            </a:r>
            <a:r>
              <a:rPr lang="en-US" sz="2400" dirty="0" smtClean="0">
                <a:latin typeface="Arial" panose="020B0604020202020204" pitchFamily="34" charset="0"/>
                <a:cs typeface="Arial" panose="020B0604020202020204" pitchFamily="34" charset="0"/>
              </a:rPr>
              <a:t>bark, killing ash trees</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Identified </a:t>
            </a:r>
            <a:r>
              <a:rPr lang="en-US" sz="2400" dirty="0" smtClean="0">
                <a:latin typeface="Arial" panose="020B0604020202020204" pitchFamily="34" charset="0"/>
                <a:cs typeface="Arial" panose="020B0604020202020204" pitchFamily="34" charset="0"/>
              </a:rPr>
              <a:t>2002 in Michigan</a:t>
            </a:r>
          </a:p>
          <a:p>
            <a:r>
              <a:rPr lang="en-US" sz="2400" dirty="0">
                <a:latin typeface="Arial" panose="020B0604020202020204" pitchFamily="34" charset="0"/>
                <a:cs typeface="Arial" panose="020B0604020202020204" pitchFamily="34" charset="0"/>
              </a:rPr>
              <a:t>Came from Asia</a:t>
            </a:r>
          </a:p>
          <a:p>
            <a:r>
              <a:rPr lang="en-US" sz="2400" dirty="0" smtClean="0">
                <a:latin typeface="Arial" panose="020B0604020202020204" pitchFamily="34" charset="0"/>
                <a:cs typeface="Arial" panose="020B0604020202020204" pitchFamily="34" charset="0"/>
              </a:rPr>
              <a:t>Rapid spread in North America</a:t>
            </a:r>
          </a:p>
          <a:p>
            <a:r>
              <a:rPr lang="en-US" sz="2400" dirty="0" smtClean="0">
                <a:latin typeface="Arial" panose="020B0604020202020204" pitchFamily="34" charset="0"/>
                <a:cs typeface="Arial" panose="020B0604020202020204" pitchFamily="34" charset="0"/>
              </a:rPr>
              <a:t>No effective native predators</a:t>
            </a:r>
          </a:p>
          <a:p>
            <a:endParaRPr lang="en-US" dirty="0" smtClean="0"/>
          </a:p>
          <a:p>
            <a:endParaRPr lang="en-US" dirty="0" smtClean="0"/>
          </a:p>
          <a:p>
            <a:endParaRPr lang="en-US" dirty="0" smtClean="0"/>
          </a:p>
          <a:p>
            <a:endParaRPr lang="en-US" dirty="0" smtClean="0"/>
          </a:p>
          <a:p>
            <a:endParaRPr lang="en-US"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143" y="4436303"/>
            <a:ext cx="2556588" cy="1810916"/>
          </a:xfrm>
          <a:prstGeom prst="rect">
            <a:avLst/>
          </a:prstGeom>
        </p:spPr>
      </p:pic>
      <p:pic>
        <p:nvPicPr>
          <p:cNvPr id="6" name="Picture 2" descr="http://www.ndsu.edu/uploads/pics/ndfs_0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5794166"/>
            <a:ext cx="687091" cy="8107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83227" y="1219200"/>
            <a:ext cx="4380571" cy="523220"/>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Emerald Ash Borer</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7740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7849" y="261932"/>
            <a:ext cx="6347713" cy="1701800"/>
          </a:xfrm>
        </p:spPr>
        <p:txBody>
          <a:bodyPr>
            <a:normAutofit/>
          </a:bodyPr>
          <a:lstStyle/>
          <a:p>
            <a:r>
              <a:rPr lang="en-US" sz="4000" dirty="0">
                <a:solidFill>
                  <a:srgbClr val="FF0000"/>
                </a:solidFill>
              </a:rPr>
              <a:t>EAB: The Threat</a:t>
            </a:r>
            <a:endParaRPr lang="en-US" sz="4000" dirty="0"/>
          </a:p>
        </p:txBody>
      </p:sp>
      <p:sp>
        <p:nvSpPr>
          <p:cNvPr id="6" name="Content Placeholder 5"/>
          <p:cNvSpPr>
            <a:spLocks noGrp="1"/>
          </p:cNvSpPr>
          <p:nvPr>
            <p:ph idx="1"/>
          </p:nvPr>
        </p:nvSpPr>
        <p:spPr>
          <a:xfrm>
            <a:off x="4317234" y="1553300"/>
            <a:ext cx="3624924" cy="1490285"/>
          </a:xfrm>
        </p:spPr>
        <p:txBody>
          <a:bodyPr>
            <a:noAutofit/>
          </a:bodyPr>
          <a:lstStyle/>
          <a:p>
            <a:pPr>
              <a:buFont typeface="Wingdings 3" panose="05040102010807070707" pitchFamily="18" charset="2"/>
              <a:buChar char=""/>
            </a:pPr>
            <a:r>
              <a:rPr lang="en-US" sz="2400" dirty="0" smtClean="0">
                <a:latin typeface="Arial" panose="020B0604020202020204" pitchFamily="34" charset="0"/>
                <a:cs typeface="Arial" panose="020B0604020202020204" pitchFamily="34" charset="0"/>
              </a:rPr>
              <a:t>Woodpecker damage and D-shaped exit holes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71101" y="1553300"/>
            <a:ext cx="3670176" cy="4429987"/>
          </a:xfrm>
          <a:prstGeom prst="rect">
            <a:avLst/>
          </a:prstGeom>
        </p:spPr>
      </p:pic>
      <p:sp>
        <p:nvSpPr>
          <p:cNvPr id="9" name="Rectangle 8"/>
          <p:cNvSpPr/>
          <p:nvPr/>
        </p:nvSpPr>
        <p:spPr>
          <a:xfrm>
            <a:off x="622550" y="5900057"/>
            <a:ext cx="3635764" cy="830997"/>
          </a:xfrm>
          <a:prstGeom prst="rect">
            <a:avLst/>
          </a:prstGeom>
        </p:spPr>
        <p:txBody>
          <a:bodyPr wrap="square">
            <a:spAutoFit/>
          </a:bodyPr>
          <a:lstStyle/>
          <a:p>
            <a:pPr marL="342900" lvl="0" indent="-342900" defTabSz="457200">
              <a:spcBef>
                <a:spcPts val="1000"/>
              </a:spcBef>
              <a:buClr>
                <a:srgbClr val="90C226"/>
              </a:buClr>
              <a:buSzPct val="80000"/>
              <a:buFont typeface="Wingdings 3" panose="05040102010807070707" pitchFamily="18" charset="2"/>
              <a:buChar char=""/>
            </a:pPr>
            <a:r>
              <a:rPr lang="en-US" sz="2400" dirty="0" smtClean="0">
                <a:latin typeface="Arial" panose="020B0604020202020204" pitchFamily="34" charset="0"/>
                <a:cs typeface="Arial" panose="020B0604020202020204" pitchFamily="34" charset="0"/>
              </a:rPr>
              <a:t>Declining crown and sprouting along trunk.</a:t>
            </a:r>
            <a:endParaRPr lang="en-US" sz="2400" dirty="0">
              <a:solidFill>
                <a:prstClr val="black">
                  <a:lumMod val="75000"/>
                  <a:lumOff val="25000"/>
                </a:prst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0597" y="2667001"/>
            <a:ext cx="4077364" cy="3699246"/>
          </a:xfrm>
          <a:prstGeom prst="rect">
            <a:avLst/>
          </a:prstGeom>
        </p:spPr>
      </p:pic>
      <p:sp>
        <p:nvSpPr>
          <p:cNvPr id="2" name="TextBox 1"/>
          <p:cNvSpPr txBox="1"/>
          <p:nvPr/>
        </p:nvSpPr>
        <p:spPr>
          <a:xfrm>
            <a:off x="1320316" y="1042143"/>
            <a:ext cx="4884671" cy="523220"/>
          </a:xfrm>
          <a:prstGeom prst="rect">
            <a:avLst/>
          </a:prstGeom>
          <a:noFill/>
        </p:spPr>
        <p:txBody>
          <a:bodyPr wrap="none" rtlCol="0">
            <a:spAutoFit/>
          </a:bodyPr>
          <a:lstStyle/>
          <a:p>
            <a:r>
              <a:rPr lang="en-US" sz="2800" dirty="0" smtClean="0">
                <a:latin typeface="Arial" panose="020B0604020202020204" pitchFamily="34" charset="0"/>
                <a:cs typeface="Arial" panose="020B0604020202020204" pitchFamily="34" charset="0"/>
              </a:rPr>
              <a:t>Infested trees decline and die</a:t>
            </a:r>
            <a:endParaRPr lang="en-US" sz="2800" dirty="0">
              <a:latin typeface="Arial" panose="020B0604020202020204" pitchFamily="34" charset="0"/>
              <a:cs typeface="Arial" panose="020B0604020202020204" pitchFamily="34" charset="0"/>
            </a:endParaRPr>
          </a:p>
        </p:txBody>
      </p:sp>
      <p:sp>
        <p:nvSpPr>
          <p:cNvPr id="8" name="TextBox 7"/>
          <p:cNvSpPr txBox="1"/>
          <p:nvPr/>
        </p:nvSpPr>
        <p:spPr>
          <a:xfrm>
            <a:off x="3562240" y="3548044"/>
            <a:ext cx="1093569" cy="369332"/>
          </a:xfrm>
          <a:prstGeom prst="rect">
            <a:avLst/>
          </a:prstGeom>
          <a:noFill/>
        </p:spPr>
        <p:txBody>
          <a:bodyPr wrap="none" rtlCol="0">
            <a:spAutoFit/>
          </a:bodyPr>
          <a:lstStyle/>
          <a:p>
            <a:r>
              <a:rPr lang="en-US" dirty="0" smtClean="0"/>
              <a:t>Exit hole</a:t>
            </a:r>
            <a:endParaRPr lang="en-US" dirty="0"/>
          </a:p>
        </p:txBody>
      </p:sp>
      <p:cxnSp>
        <p:nvCxnSpPr>
          <p:cNvPr id="14" name="Straight Arrow Connector 13"/>
          <p:cNvCxnSpPr/>
          <p:nvPr/>
        </p:nvCxnSpPr>
        <p:spPr>
          <a:xfrm>
            <a:off x="4144641" y="3875850"/>
            <a:ext cx="862617" cy="459103"/>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007258" y="6420268"/>
            <a:ext cx="2291653" cy="369332"/>
          </a:xfrm>
          <a:prstGeom prst="rect">
            <a:avLst/>
          </a:prstGeom>
          <a:noFill/>
        </p:spPr>
        <p:txBody>
          <a:bodyPr wrap="none" rtlCol="0">
            <a:spAutoFit/>
          </a:bodyPr>
          <a:lstStyle/>
          <a:p>
            <a:r>
              <a:rPr lang="en-US" dirty="0" smtClean="0"/>
              <a:t>Woodpecker feeding</a:t>
            </a:r>
            <a:endParaRPr lang="en-US" dirty="0"/>
          </a:p>
        </p:txBody>
      </p:sp>
      <p:cxnSp>
        <p:nvCxnSpPr>
          <p:cNvPr id="17" name="Straight Arrow Connector 16"/>
          <p:cNvCxnSpPr>
            <a:stCxn id="16" idx="3"/>
          </p:cNvCxnSpPr>
          <p:nvPr/>
        </p:nvCxnSpPr>
        <p:spPr>
          <a:xfrm flipH="1" flipV="1">
            <a:off x="6204987" y="5181600"/>
            <a:ext cx="1093924" cy="1423334"/>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2" descr="http://www.ndsu.edu/uploads/pics/ndfs_0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5794166"/>
            <a:ext cx="687091" cy="81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055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852" y="228600"/>
            <a:ext cx="6347714" cy="1320800"/>
          </a:xfrm>
        </p:spPr>
        <p:txBody>
          <a:bodyPr>
            <a:normAutofit/>
          </a:bodyPr>
          <a:lstStyle/>
          <a:p>
            <a:r>
              <a:rPr lang="en-US" sz="4000" dirty="0">
                <a:solidFill>
                  <a:srgbClr val="FF0000"/>
                </a:solidFill>
              </a:rPr>
              <a:t>EAB: The Threat</a:t>
            </a:r>
            <a:endParaRPr lang="en-US" sz="4000" dirty="0"/>
          </a:p>
        </p:txBody>
      </p:sp>
      <p:sp>
        <p:nvSpPr>
          <p:cNvPr id="3" name="Content Placeholder 2"/>
          <p:cNvSpPr>
            <a:spLocks noGrp="1"/>
          </p:cNvSpPr>
          <p:nvPr>
            <p:ph sz="half" idx="1"/>
          </p:nvPr>
        </p:nvSpPr>
        <p:spPr>
          <a:xfrm>
            <a:off x="465429" y="1752600"/>
            <a:ext cx="3508527" cy="4852334"/>
          </a:xfrm>
          <a:blipFill>
            <a:blip r:embed="rId3"/>
            <a:stretch>
              <a:fillRect/>
            </a:stretch>
          </a:blipFill>
        </p:spPr>
        <p:txBody>
          <a:bodyPr>
            <a:normAutofit fontScale="85000" lnSpcReduction="20000"/>
          </a:bodyPr>
          <a:lstStyle/>
          <a:p>
            <a:pPr marL="0" indent="0">
              <a:buNone/>
            </a:pPr>
            <a:r>
              <a:rPr lang="en-US" sz="3600" dirty="0" smtClean="0">
                <a:ln w="15875">
                  <a:solidFill>
                    <a:prstClr val="black"/>
                  </a:solidFill>
                </a:ln>
                <a:solidFill>
                  <a:schemeClr val="tx1"/>
                </a:solidFill>
                <a:effectLst>
                  <a:glow rad="228600">
                    <a:srgbClr val="FFFF00">
                      <a:alpha val="40000"/>
                    </a:srgbClr>
                  </a:glow>
                </a:effectLst>
                <a:latin typeface="Arial" panose="020B0604020202020204" pitchFamily="34" charset="0"/>
                <a:cs typeface="Arial" panose="020B0604020202020204" pitchFamily="34" charset="0"/>
              </a:rPr>
              <a:t>EAB spreads on its own:</a:t>
            </a:r>
          </a:p>
          <a:p>
            <a:endParaRPr lang="en-US" sz="3100" dirty="0" smtClean="0">
              <a:ln w="15875">
                <a:solidFill>
                  <a:prstClr val="black"/>
                </a:solidFill>
              </a:ln>
              <a:solidFill>
                <a:schemeClr val="tx1"/>
              </a:solidFill>
              <a:effectLst>
                <a:glow rad="228600">
                  <a:srgbClr val="FFFF00">
                    <a:alpha val="40000"/>
                  </a:srgbClr>
                </a:glow>
              </a:effectLst>
              <a:latin typeface="Arial" panose="020B0604020202020204" pitchFamily="34" charset="0"/>
              <a:cs typeface="Arial" panose="020B0604020202020204" pitchFamily="34" charset="0"/>
            </a:endParaRPr>
          </a:p>
          <a:p>
            <a:endParaRPr lang="en-US" sz="3100" dirty="0" smtClean="0">
              <a:ln w="15875">
                <a:solidFill>
                  <a:prstClr val="black"/>
                </a:solidFill>
              </a:ln>
              <a:solidFill>
                <a:schemeClr val="tx1"/>
              </a:solidFill>
              <a:effectLst>
                <a:glow rad="228600">
                  <a:srgbClr val="FFFF00">
                    <a:alpha val="40000"/>
                  </a:srgbClr>
                </a:glow>
              </a:effectLst>
              <a:latin typeface="Arial" panose="020B0604020202020204" pitchFamily="34" charset="0"/>
              <a:cs typeface="Arial" panose="020B0604020202020204" pitchFamily="34" charset="0"/>
            </a:endParaRPr>
          </a:p>
          <a:p>
            <a:endParaRPr lang="en-US" sz="3100" dirty="0" smtClean="0">
              <a:ln w="15875">
                <a:solidFill>
                  <a:prstClr val="black"/>
                </a:solidFill>
              </a:ln>
              <a:solidFill>
                <a:schemeClr val="tx1"/>
              </a:solidFill>
              <a:effectLst>
                <a:glow rad="228600">
                  <a:srgbClr val="FFFF00">
                    <a:alpha val="40000"/>
                  </a:srgbClr>
                </a:glow>
              </a:effectLst>
              <a:latin typeface="Arial" panose="020B0604020202020204" pitchFamily="34" charset="0"/>
              <a:cs typeface="Arial" panose="020B0604020202020204" pitchFamily="34" charset="0"/>
            </a:endParaRPr>
          </a:p>
          <a:p>
            <a:endParaRPr lang="en-US" sz="3100" dirty="0" smtClean="0">
              <a:ln w="15875">
                <a:solidFill>
                  <a:prstClr val="black"/>
                </a:solidFill>
              </a:ln>
              <a:solidFill>
                <a:schemeClr val="tx1"/>
              </a:solidFill>
              <a:effectLst>
                <a:glow rad="228600">
                  <a:srgbClr val="FFFF00">
                    <a:alpha val="40000"/>
                  </a:srgbClr>
                </a:glow>
              </a:effectLst>
              <a:latin typeface="Arial" panose="020B0604020202020204" pitchFamily="34" charset="0"/>
              <a:cs typeface="Arial" panose="020B0604020202020204" pitchFamily="34" charset="0"/>
            </a:endParaRPr>
          </a:p>
          <a:p>
            <a:endParaRPr lang="en-US" sz="3100" dirty="0">
              <a:ln w="15875">
                <a:solidFill>
                  <a:prstClr val="black"/>
                </a:solidFill>
              </a:ln>
              <a:solidFill>
                <a:schemeClr val="tx1"/>
              </a:solidFill>
              <a:effectLst>
                <a:glow rad="228600">
                  <a:srgbClr val="FFFF00">
                    <a:alpha val="40000"/>
                  </a:srgbClr>
                </a:glow>
              </a:effectLst>
              <a:latin typeface="Arial" panose="020B0604020202020204" pitchFamily="34" charset="0"/>
              <a:cs typeface="Arial" panose="020B0604020202020204" pitchFamily="34" charset="0"/>
            </a:endParaRPr>
          </a:p>
          <a:p>
            <a:pPr>
              <a:buClr>
                <a:srgbClr val="066A1E"/>
              </a:buClr>
            </a:pPr>
            <a:r>
              <a:rPr lang="en-US" sz="3600" dirty="0" smtClean="0">
                <a:ln w="15875">
                  <a:solidFill>
                    <a:prstClr val="black"/>
                  </a:solidFill>
                </a:ln>
                <a:solidFill>
                  <a:schemeClr val="tx1"/>
                </a:solidFill>
                <a:effectLst>
                  <a:glow rad="228600">
                    <a:srgbClr val="FFFF00">
                      <a:alpha val="40000"/>
                    </a:srgbClr>
                  </a:glow>
                </a:effectLst>
                <a:latin typeface="Arial" panose="020B0604020202020204" pitchFamily="34" charset="0"/>
                <a:cs typeface="Arial" panose="020B0604020202020204" pitchFamily="34" charset="0"/>
              </a:rPr>
              <a:t>Adults can fly about a half mile from their nursery tree.</a:t>
            </a:r>
          </a:p>
          <a:p>
            <a:pPr marL="0" indent="0">
              <a:buNone/>
            </a:pPr>
            <a:endParaRPr lang="en-US" dirty="0"/>
          </a:p>
          <a:p>
            <a:pPr marL="0" indent="0">
              <a:buNone/>
            </a:pPr>
            <a:endParaRPr lang="en-US" dirty="0" smtClean="0"/>
          </a:p>
        </p:txBody>
      </p:sp>
      <p:sp>
        <p:nvSpPr>
          <p:cNvPr id="4" name="Content Placeholder 3"/>
          <p:cNvSpPr>
            <a:spLocks noGrp="1"/>
          </p:cNvSpPr>
          <p:nvPr>
            <p:ph sz="half" idx="2"/>
          </p:nvPr>
        </p:nvSpPr>
        <p:spPr>
          <a:xfrm>
            <a:off x="4126356" y="1752600"/>
            <a:ext cx="3874644" cy="4852334"/>
          </a:xfrm>
          <a:blipFill>
            <a:blip r:embed="rId4"/>
            <a:stretch>
              <a:fillRect/>
            </a:stretch>
          </a:blipFill>
        </p:spPr>
        <p:txBody>
          <a:bodyPr>
            <a:normAutofit fontScale="85000" lnSpcReduction="20000"/>
          </a:bodyPr>
          <a:lstStyle/>
          <a:p>
            <a:pPr marL="0" indent="0">
              <a:buNone/>
            </a:pPr>
            <a:r>
              <a:rPr lang="en-US" sz="3600" b="1" dirty="0" smtClean="0">
                <a:solidFill>
                  <a:schemeClr val="tx1"/>
                </a:solidFill>
                <a:effectLst>
                  <a:glow rad="228600">
                    <a:srgbClr val="FFFF00">
                      <a:alpha val="40000"/>
                    </a:srgbClr>
                  </a:glow>
                </a:effectLst>
                <a:latin typeface="Arial" panose="020B0604020202020204" pitchFamily="34" charset="0"/>
                <a:cs typeface="Arial" panose="020B0604020202020204" pitchFamily="34" charset="0"/>
              </a:rPr>
              <a:t>People </a:t>
            </a:r>
            <a:r>
              <a:rPr lang="en-US" sz="3600" b="1" dirty="0" smtClean="0">
                <a:solidFill>
                  <a:schemeClr val="tx1"/>
                </a:solidFill>
                <a:effectLst>
                  <a:glow rad="228600">
                    <a:srgbClr val="FFFF00">
                      <a:alpha val="40000"/>
                    </a:srgbClr>
                  </a:glow>
                </a:effectLst>
                <a:latin typeface="Arial" panose="020B0604020202020204" pitchFamily="34" charset="0"/>
                <a:cs typeface="Arial" panose="020B0604020202020204" pitchFamily="34" charset="0"/>
              </a:rPr>
              <a:t>take</a:t>
            </a:r>
            <a:r>
              <a:rPr lang="en-US" sz="3600" b="1" dirty="0" smtClean="0">
                <a:solidFill>
                  <a:schemeClr val="tx1"/>
                </a:solidFill>
                <a:effectLst>
                  <a:glow rad="228600">
                    <a:srgbClr val="FFFF00">
                      <a:alpha val="40000"/>
                    </a:srgbClr>
                  </a:glow>
                </a:effectLst>
                <a:latin typeface="Arial" panose="020B0604020202020204" pitchFamily="34" charset="0"/>
                <a:cs typeface="Arial" panose="020B0604020202020204" pitchFamily="34" charset="0"/>
              </a:rPr>
              <a:t> </a:t>
            </a:r>
            <a:r>
              <a:rPr lang="en-US" sz="3600" b="1" dirty="0" smtClean="0">
                <a:solidFill>
                  <a:schemeClr val="tx1"/>
                </a:solidFill>
                <a:effectLst>
                  <a:glow rad="228600">
                    <a:srgbClr val="FFFF00">
                      <a:alpha val="40000"/>
                    </a:srgbClr>
                  </a:glow>
                </a:effectLst>
                <a:latin typeface="Arial" panose="020B0604020202020204" pitchFamily="34" charset="0"/>
                <a:cs typeface="Arial" panose="020B0604020202020204" pitchFamily="34" charset="0"/>
              </a:rPr>
              <a:t>EAB </a:t>
            </a:r>
            <a:r>
              <a:rPr lang="en-US" sz="3600" b="1" dirty="0" smtClean="0">
                <a:solidFill>
                  <a:schemeClr val="tx1"/>
                </a:solidFill>
                <a:effectLst>
                  <a:glow rad="228600">
                    <a:srgbClr val="FFFF00">
                      <a:alpha val="40000"/>
                    </a:srgbClr>
                  </a:glow>
                </a:effectLst>
                <a:latin typeface="Arial" panose="020B0604020202020204" pitchFamily="34" charset="0"/>
                <a:cs typeface="Arial" panose="020B0604020202020204" pitchFamily="34" charset="0"/>
              </a:rPr>
              <a:t>longer </a:t>
            </a:r>
            <a:r>
              <a:rPr lang="en-US" sz="3600" b="1" dirty="0" smtClean="0">
                <a:solidFill>
                  <a:schemeClr val="tx1"/>
                </a:solidFill>
                <a:effectLst>
                  <a:glow rad="228600">
                    <a:srgbClr val="FFFF00">
                      <a:alpha val="40000"/>
                    </a:srgbClr>
                  </a:glow>
                </a:effectLst>
                <a:latin typeface="Arial" panose="020B0604020202020204" pitchFamily="34" charset="0"/>
                <a:cs typeface="Arial" panose="020B0604020202020204" pitchFamily="34" charset="0"/>
              </a:rPr>
              <a:t>distances in infested:</a:t>
            </a:r>
          </a:p>
          <a:p>
            <a:pPr marL="0" indent="0">
              <a:buNone/>
            </a:pPr>
            <a:endParaRPr lang="en-US" sz="3600" b="1" dirty="0" smtClean="0">
              <a:solidFill>
                <a:schemeClr val="tx1"/>
              </a:solidFill>
              <a:effectLst>
                <a:glow rad="228600">
                  <a:srgbClr val="FFFF00">
                    <a:alpha val="40000"/>
                  </a:srgbClr>
                </a:glow>
              </a:effectLst>
              <a:latin typeface="Arial" panose="020B0604020202020204" pitchFamily="34" charset="0"/>
              <a:cs typeface="Arial" panose="020B0604020202020204" pitchFamily="34" charset="0"/>
            </a:endParaRPr>
          </a:p>
          <a:p>
            <a:pPr marL="0" indent="0">
              <a:buNone/>
            </a:pPr>
            <a:endParaRPr lang="en-US" sz="3600" b="1" dirty="0">
              <a:solidFill>
                <a:schemeClr val="tx1"/>
              </a:solidFill>
              <a:effectLst>
                <a:glow rad="228600">
                  <a:srgbClr val="FFFF00">
                    <a:alpha val="40000"/>
                  </a:srgbClr>
                </a:glow>
              </a:effectLst>
              <a:latin typeface="Arial" panose="020B0604020202020204" pitchFamily="34" charset="0"/>
              <a:cs typeface="Arial" panose="020B0604020202020204" pitchFamily="34" charset="0"/>
            </a:endParaRPr>
          </a:p>
          <a:p>
            <a:pPr marL="0" indent="0">
              <a:buNone/>
            </a:pPr>
            <a:endParaRPr lang="en-US" sz="3600" b="1" dirty="0" smtClean="0">
              <a:solidFill>
                <a:schemeClr val="tx1"/>
              </a:solidFill>
              <a:effectLst>
                <a:glow rad="228600">
                  <a:srgbClr val="FFFF00">
                    <a:alpha val="40000"/>
                  </a:srgbClr>
                </a:glow>
              </a:effectLst>
              <a:latin typeface="Arial" panose="020B0604020202020204" pitchFamily="34" charset="0"/>
              <a:cs typeface="Arial" panose="020B0604020202020204" pitchFamily="34" charset="0"/>
            </a:endParaRPr>
          </a:p>
          <a:p>
            <a:pPr>
              <a:buClr>
                <a:srgbClr val="066A1E"/>
              </a:buClr>
            </a:pPr>
            <a:r>
              <a:rPr lang="en-US" sz="3600" dirty="0" smtClean="0">
                <a:ln>
                  <a:solidFill>
                    <a:prstClr val="black"/>
                  </a:solidFill>
                </a:ln>
                <a:solidFill>
                  <a:schemeClr val="tx1"/>
                </a:solidFill>
                <a:effectLst>
                  <a:glow rad="228600">
                    <a:srgbClr val="FFFF00">
                      <a:alpha val="40000"/>
                    </a:srgbClr>
                  </a:glow>
                </a:effectLst>
                <a:latin typeface="Arial" panose="020B0604020202020204" pitchFamily="34" charset="0"/>
                <a:cs typeface="Arial" panose="020B0604020202020204" pitchFamily="34" charset="0"/>
              </a:rPr>
              <a:t>Firewood</a:t>
            </a:r>
            <a:endParaRPr lang="en-US" sz="3600" dirty="0">
              <a:ln>
                <a:solidFill>
                  <a:prstClr val="black"/>
                </a:solidFill>
              </a:ln>
              <a:solidFill>
                <a:schemeClr val="tx1"/>
              </a:solidFill>
              <a:effectLst>
                <a:glow rad="228600">
                  <a:srgbClr val="FFFF00">
                    <a:alpha val="40000"/>
                  </a:srgbClr>
                </a:glow>
              </a:effectLst>
              <a:latin typeface="Arial" panose="020B0604020202020204" pitchFamily="34" charset="0"/>
              <a:cs typeface="Arial" panose="020B0604020202020204" pitchFamily="34" charset="0"/>
            </a:endParaRPr>
          </a:p>
          <a:p>
            <a:pPr>
              <a:buClr>
                <a:srgbClr val="066A1E"/>
              </a:buClr>
            </a:pPr>
            <a:r>
              <a:rPr lang="en-US" sz="3600" dirty="0" smtClean="0">
                <a:ln>
                  <a:solidFill>
                    <a:prstClr val="black"/>
                  </a:solidFill>
                </a:ln>
                <a:solidFill>
                  <a:schemeClr val="tx1"/>
                </a:solidFill>
                <a:effectLst>
                  <a:glow rad="228600">
                    <a:srgbClr val="FFFF00">
                      <a:alpha val="40000"/>
                    </a:srgbClr>
                  </a:glow>
                </a:effectLst>
                <a:latin typeface="Arial" panose="020B0604020202020204" pitchFamily="34" charset="0"/>
                <a:cs typeface="Arial" panose="020B0604020202020204" pitchFamily="34" charset="0"/>
              </a:rPr>
              <a:t>Nursery trees</a:t>
            </a:r>
          </a:p>
          <a:p>
            <a:pPr>
              <a:buClr>
                <a:srgbClr val="066A1E"/>
              </a:buClr>
            </a:pPr>
            <a:r>
              <a:rPr lang="en-US" sz="3600" dirty="0" smtClean="0">
                <a:ln>
                  <a:solidFill>
                    <a:prstClr val="black"/>
                  </a:solidFill>
                </a:ln>
                <a:solidFill>
                  <a:schemeClr val="tx1"/>
                </a:solidFill>
                <a:effectLst>
                  <a:glow rad="228600">
                    <a:srgbClr val="FFFF00">
                      <a:alpha val="40000"/>
                    </a:srgbClr>
                  </a:glow>
                </a:effectLst>
                <a:latin typeface="Arial" panose="020B0604020202020204" pitchFamily="34" charset="0"/>
                <a:cs typeface="Arial" panose="020B0604020202020204" pitchFamily="34" charset="0"/>
              </a:rPr>
              <a:t>Wood products</a:t>
            </a:r>
          </a:p>
          <a:p>
            <a:pPr marL="0" indent="0">
              <a:buNone/>
            </a:pPr>
            <a:endParaRPr lang="en-US" dirty="0" smtClean="0">
              <a:solidFill>
                <a:schemeClr val="tx1"/>
              </a:solidFill>
              <a:effectLst>
                <a:glow rad="228600">
                  <a:srgbClr val="FFFF00">
                    <a:alpha val="40000"/>
                  </a:srgbClr>
                </a:glow>
              </a:effectLst>
            </a:endParaRPr>
          </a:p>
          <a:p>
            <a:endParaRPr lang="en-US" dirty="0"/>
          </a:p>
        </p:txBody>
      </p:sp>
      <p:pic>
        <p:nvPicPr>
          <p:cNvPr id="5" name="Picture 2" descr="http://www.ndsu.edu/uploads/pics/ndfs_0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5794166"/>
            <a:ext cx="687091" cy="81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599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311666"/>
            <a:ext cx="6347713" cy="1320800"/>
          </a:xfrm>
        </p:spPr>
        <p:txBody>
          <a:bodyPr>
            <a:normAutofit/>
          </a:bodyPr>
          <a:lstStyle/>
          <a:p>
            <a:r>
              <a:rPr lang="en-US" sz="4000" dirty="0">
                <a:solidFill>
                  <a:srgbClr val="FF0000"/>
                </a:solidFill>
              </a:rPr>
              <a:t>EAB: The Threat</a:t>
            </a:r>
            <a:endParaRPr lang="en-US" sz="4000"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1949" y="1256976"/>
            <a:ext cx="5266253" cy="3819554"/>
          </a:xfrm>
        </p:spPr>
      </p:pic>
      <p:pic>
        <p:nvPicPr>
          <p:cNvPr id="4" name="Picture 2" descr="http://www.ndsu.edu/uploads/pics/ndfs_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5794166"/>
            <a:ext cx="687091" cy="8107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1447800"/>
            <a:ext cx="3182987" cy="307777"/>
          </a:xfrm>
          <a:prstGeom prst="rect">
            <a:avLst/>
          </a:prstGeom>
          <a:solidFill>
            <a:srgbClr val="FFFF00"/>
          </a:solidFill>
          <a:effectLst>
            <a:glow rad="228600">
              <a:srgbClr val="FFFF00">
                <a:alpha val="40000"/>
              </a:srgbClr>
            </a:glow>
          </a:effectLst>
        </p:spPr>
        <p:txBody>
          <a:bodyPr wrap="none" rtlCol="0">
            <a:spAutoFit/>
          </a:bodyPr>
          <a:lstStyle/>
          <a:p>
            <a:r>
              <a:rPr lang="en-US" sz="1400" dirty="0" smtClean="0"/>
              <a:t>From an EAB Awareness Poster - 2013</a:t>
            </a:r>
            <a:endParaRPr lang="en-US" sz="1400" dirty="0"/>
          </a:p>
        </p:txBody>
      </p:sp>
      <p:sp>
        <p:nvSpPr>
          <p:cNvPr id="3" name="TextBox 2"/>
          <p:cNvSpPr txBox="1"/>
          <p:nvPr/>
        </p:nvSpPr>
        <p:spPr>
          <a:xfrm>
            <a:off x="624347" y="5499231"/>
            <a:ext cx="6919453" cy="830997"/>
          </a:xfrm>
          <a:prstGeom prst="rect">
            <a:avLst/>
          </a:prstGeom>
          <a:noFill/>
        </p:spPr>
        <p:txBody>
          <a:bodyPr wrap="square" rtlCol="0">
            <a:spAutoFit/>
          </a:bodyPr>
          <a:lstStyle/>
          <a:p>
            <a:pPr marL="342900" lvl="0" indent="-342900" defTabSz="457200">
              <a:spcBef>
                <a:spcPts val="1000"/>
              </a:spcBef>
              <a:buClr>
                <a:srgbClr val="90C226"/>
              </a:buClr>
              <a:buSzPct val="80000"/>
              <a:buFont typeface="Wingdings 3" charset="2"/>
              <a:buChar char=""/>
            </a:pPr>
            <a:r>
              <a:rPr lang="en-US" sz="2400" dirty="0" smtClean="0">
                <a:solidFill>
                  <a:prstClr val="black">
                    <a:lumMod val="75000"/>
                    <a:lumOff val="25000"/>
                  </a:prstClr>
                </a:solidFill>
                <a:latin typeface="Arial" panose="020B0604020202020204" pitchFamily="34" charset="0"/>
                <a:cs typeface="Arial" panose="020B0604020202020204" pitchFamily="34" charset="0"/>
              </a:rPr>
              <a:t>Emerald Ash Borer is in the Twin Cities of Minnesota and is spreading.</a:t>
            </a:r>
            <a:endParaRPr lang="en-US" sz="2400" dirty="0">
              <a:solidFill>
                <a:prstClr val="black">
                  <a:lumMod val="75000"/>
                  <a:lumOff val="2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9269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07006"/>
            <a:ext cx="6347713" cy="1320800"/>
          </a:xfrm>
        </p:spPr>
        <p:txBody>
          <a:bodyPr>
            <a:normAutofit/>
          </a:bodyPr>
          <a:lstStyle/>
          <a:p>
            <a:r>
              <a:rPr lang="en-US" sz="4000" dirty="0">
                <a:solidFill>
                  <a:srgbClr val="FF0000"/>
                </a:solidFill>
              </a:rPr>
              <a:t>EAB: The Threat</a:t>
            </a:r>
            <a:endParaRPr lang="en-US" sz="4000" dirty="0"/>
          </a:p>
        </p:txBody>
      </p:sp>
      <p:pic>
        <p:nvPicPr>
          <p:cNvPr id="4" name="Picture 2" descr="http://www.ndsu.edu/uploads/pics/ndfs_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5794166"/>
            <a:ext cx="687091" cy="8107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7615" y="1407180"/>
            <a:ext cx="9036385" cy="523220"/>
          </a:xfrm>
          <a:prstGeom prst="rect">
            <a:avLst/>
          </a:prstGeom>
          <a:solidFill>
            <a:schemeClr val="bg1"/>
          </a:solidFill>
        </p:spPr>
        <p:txBody>
          <a:bodyPr wrap="none" rtlCol="0">
            <a:spAutoFit/>
          </a:bodyPr>
          <a:lstStyle/>
          <a:p>
            <a:pPr lvl="0" defTabSz="457200">
              <a:spcBef>
                <a:spcPts val="1000"/>
              </a:spcBef>
              <a:buClr>
                <a:srgbClr val="90C226"/>
              </a:buClr>
              <a:buSzPct val="80000"/>
            </a:pPr>
            <a:r>
              <a:rPr lang="en-US" sz="2800" dirty="0" smtClean="0">
                <a:solidFill>
                  <a:prstClr val="black">
                    <a:lumMod val="75000"/>
                    <a:lumOff val="25000"/>
                  </a:prstClr>
                </a:solidFill>
                <a:latin typeface="Arial" panose="020B0604020202020204" pitchFamily="34" charset="0"/>
                <a:cs typeface="Arial" panose="020B0604020202020204" pitchFamily="34" charset="0"/>
              </a:rPr>
              <a:t>All of North Dakota’s 78 million ash trees are vulnerable</a:t>
            </a:r>
            <a:endParaRPr lang="en-US" sz="28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4618651" y="1919980"/>
            <a:ext cx="3077675" cy="1490285"/>
          </a:xfrm>
        </p:spPr>
        <p:txBody>
          <a:bodyPr>
            <a:normAutofit/>
          </a:bodyPr>
          <a:lstStyle/>
          <a:p>
            <a:pPr>
              <a:buFont typeface="Wingdings 3" panose="05040102010807070707" pitchFamily="18" charset="2"/>
              <a:buChar char=""/>
            </a:pPr>
            <a:r>
              <a:rPr lang="en-US" sz="2400" dirty="0" smtClean="0"/>
              <a:t>Ash are commonly planted in shelterbelts</a:t>
            </a:r>
            <a:r>
              <a:rPr lang="en-US" dirty="0" smtClean="0"/>
              <a:t>.</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70654" y="2237350"/>
            <a:ext cx="3399580" cy="2364252"/>
          </a:xfrm>
          <a:prstGeom prst="rect">
            <a:avLst/>
          </a:prstGeom>
        </p:spPr>
      </p:pic>
      <p:sp>
        <p:nvSpPr>
          <p:cNvPr id="9" name="Rectangle 8"/>
          <p:cNvSpPr/>
          <p:nvPr/>
        </p:nvSpPr>
        <p:spPr>
          <a:xfrm>
            <a:off x="533518" y="4839726"/>
            <a:ext cx="3492492" cy="1200329"/>
          </a:xfrm>
          <a:prstGeom prst="rect">
            <a:avLst/>
          </a:prstGeom>
        </p:spPr>
        <p:txBody>
          <a:bodyPr wrap="square">
            <a:spAutoFit/>
          </a:bodyPr>
          <a:lstStyle/>
          <a:p>
            <a:pPr marL="342900" lvl="0" indent="-342900" defTabSz="457200">
              <a:spcBef>
                <a:spcPts val="1000"/>
              </a:spcBef>
              <a:buClr>
                <a:srgbClr val="90C226"/>
              </a:buClr>
              <a:buSzPct val="80000"/>
              <a:buFont typeface="Wingdings 3" panose="05040102010807070707" pitchFamily="18" charset="2"/>
              <a:buChar char=""/>
            </a:pPr>
            <a:r>
              <a:rPr lang="en-US" sz="2400" dirty="0" smtClean="0"/>
              <a:t>Nearly </a:t>
            </a:r>
            <a:r>
              <a:rPr lang="en-US" sz="2400" u="sng" dirty="0" smtClean="0"/>
              <a:t>half</a:t>
            </a:r>
            <a:r>
              <a:rPr lang="en-US" sz="2400" dirty="0" smtClean="0"/>
              <a:t> of the trees in North Dakota cities are ash trees</a:t>
            </a:r>
            <a:endParaRPr lang="en-US" sz="2400" dirty="0">
              <a:solidFill>
                <a:prstClr val="black">
                  <a:lumMod val="75000"/>
                  <a:lumOff val="25000"/>
                </a:prstClr>
              </a:solidFill>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3292" y="3150239"/>
            <a:ext cx="2388395" cy="3378974"/>
          </a:xfrm>
          <a:prstGeom prst="rect">
            <a:avLst/>
          </a:prstGeom>
        </p:spPr>
      </p:pic>
    </p:spTree>
    <p:extLst>
      <p:ext uri="{BB962C8B-B14F-4D97-AF65-F5344CB8AC3E}">
        <p14:creationId xmlns:p14="http://schemas.microsoft.com/office/powerpoint/2010/main" val="2512626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3742" y="238579"/>
            <a:ext cx="6347713" cy="1320800"/>
          </a:xfrm>
        </p:spPr>
        <p:txBody>
          <a:bodyPr>
            <a:normAutofit/>
          </a:bodyPr>
          <a:lstStyle/>
          <a:p>
            <a:r>
              <a:rPr lang="en-US" sz="4000" dirty="0">
                <a:solidFill>
                  <a:srgbClr val="FF0000"/>
                </a:solidFill>
              </a:rPr>
              <a:t>EAB: The Threat</a:t>
            </a:r>
            <a:endParaRPr lang="en-US" sz="4000" dirty="0"/>
          </a:p>
        </p:txBody>
      </p:sp>
      <p:pic>
        <p:nvPicPr>
          <p:cNvPr id="4" name="Picture 2" descr="http://www.ndsu.edu/uploads/pics/ndfs_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5794166"/>
            <a:ext cx="687091" cy="8107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32447" y="1316671"/>
            <a:ext cx="7764498" cy="461665"/>
          </a:xfrm>
          <a:prstGeom prst="rect">
            <a:avLst/>
          </a:prstGeom>
          <a:solidFill>
            <a:schemeClr val="bg1">
              <a:alpha val="75000"/>
            </a:schemeClr>
          </a:solidFill>
        </p:spPr>
        <p:txBody>
          <a:bodyPr wrap="none" rtlCol="0">
            <a:spAutoFit/>
          </a:bodyPr>
          <a:lstStyle/>
          <a:p>
            <a:pPr lvl="0" defTabSz="457200">
              <a:spcBef>
                <a:spcPts val="1000"/>
              </a:spcBef>
              <a:buClr>
                <a:srgbClr val="90C226"/>
              </a:buClr>
              <a:buSzPct val="80000"/>
            </a:pPr>
            <a:r>
              <a:rPr lang="en-US" sz="2400" dirty="0" smtClean="0">
                <a:solidFill>
                  <a:prstClr val="black">
                    <a:lumMod val="75000"/>
                    <a:lumOff val="25000"/>
                  </a:prstClr>
                </a:solidFill>
                <a:latin typeface="Arial" panose="020B0604020202020204" pitchFamily="34" charset="0"/>
                <a:cs typeface="Arial" panose="020B0604020202020204" pitchFamily="34" charset="0"/>
              </a:rPr>
              <a:t>All of North Dakota’s 78 million ash trees are vulnerable</a:t>
            </a:r>
            <a:endParaRPr lang="en-US" sz="24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3918101" y="2196028"/>
            <a:ext cx="4097719" cy="1537772"/>
          </a:xfrm>
        </p:spPr>
        <p:txBody>
          <a:bodyPr>
            <a:normAutofit/>
          </a:bodyPr>
          <a:lstStyle/>
          <a:p>
            <a:pPr>
              <a:buFont typeface="Wingdings 3" panose="05040102010807070707" pitchFamily="18" charset="2"/>
              <a:buChar char=""/>
            </a:pPr>
            <a:r>
              <a:rPr lang="en-US" sz="2400" dirty="0" smtClean="0">
                <a:latin typeface="Arial" panose="020B0604020202020204" pitchFamily="34" charset="0"/>
                <a:cs typeface="Arial" panose="020B0604020202020204" pitchFamily="34" charset="0"/>
              </a:rPr>
              <a:t>Ash makes up over two-thirds of our native riparian forests.</a:t>
            </a:r>
          </a:p>
          <a:p>
            <a:endParaRPr lang="en-US" dirty="0"/>
          </a:p>
          <a:p>
            <a:endParaRPr lang="en-US" dirty="0" smtClean="0"/>
          </a:p>
          <a:p>
            <a:endParaRPr lang="en-US" dirty="0"/>
          </a:p>
          <a:p>
            <a:endParaRPr lang="en-US" dirty="0" smtClean="0"/>
          </a:p>
          <a:p>
            <a:pPr>
              <a:buFont typeface="Wingdings 3" panose="05040102010807070707" pitchFamily="18" charset="2"/>
              <a:buChar char=""/>
            </a:pPr>
            <a:endParaRPr lang="en-US" sz="24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99" y="1942123"/>
            <a:ext cx="3048000" cy="2286000"/>
          </a:xfrm>
          <a:prstGeom prst="rect">
            <a:avLst/>
          </a:prstGeom>
        </p:spPr>
      </p:pic>
      <p:pic>
        <p:nvPicPr>
          <p:cNvPr id="1026" name="Picture 2" descr="Percentage of ash in rural planting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4696" y="4132754"/>
            <a:ext cx="2354179" cy="223647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09599" y="4800600"/>
            <a:ext cx="3810000" cy="1200329"/>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About a third of all </a:t>
            </a:r>
            <a:r>
              <a:rPr lang="en-US" sz="2400" dirty="0" smtClean="0">
                <a:latin typeface="Arial" panose="020B0604020202020204" pitchFamily="34" charset="0"/>
                <a:cs typeface="Arial" panose="020B0604020202020204" pitchFamily="34" charset="0"/>
              </a:rPr>
              <a:t>trees </a:t>
            </a:r>
            <a:r>
              <a:rPr lang="en-US" sz="2000" dirty="0" smtClean="0">
                <a:solidFill>
                  <a:schemeClr val="accent1"/>
                </a:solidFill>
                <a:latin typeface="Wingdings 3" panose="05040102010807070707" pitchFamily="18" charset="2"/>
                <a:cs typeface="Arial" panose="020B0604020202020204" pitchFamily="34" charset="0"/>
              </a:rPr>
              <a:t>u</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planted </a:t>
            </a:r>
            <a:r>
              <a:rPr lang="en-US" sz="2400" dirty="0" smtClean="0">
                <a:latin typeface="Arial" panose="020B0604020202020204" pitchFamily="34" charset="0"/>
                <a:cs typeface="Arial" panose="020B0604020202020204" pitchFamily="34" charset="0"/>
              </a:rPr>
              <a:t>in rural North Dakota are </a:t>
            </a:r>
            <a:r>
              <a:rPr lang="en-US" sz="2400" dirty="0">
                <a:latin typeface="Arial" panose="020B0604020202020204" pitchFamily="34" charset="0"/>
                <a:cs typeface="Arial" panose="020B0604020202020204" pitchFamily="34" charset="0"/>
              </a:rPr>
              <a:t>ash.</a:t>
            </a:r>
          </a:p>
        </p:txBody>
      </p:sp>
    </p:spTree>
    <p:extLst>
      <p:ext uri="{BB962C8B-B14F-4D97-AF65-F5344CB8AC3E}">
        <p14:creationId xmlns:p14="http://schemas.microsoft.com/office/powerpoint/2010/main" val="1922965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1935</TotalTime>
  <Words>2231</Words>
  <Application>Microsoft Office PowerPoint</Application>
  <PresentationFormat>Letter Paper (8.5x11 in)</PresentationFormat>
  <Paragraphs>288</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Trebuchet MS</vt:lpstr>
      <vt:lpstr>Wingdings 3</vt:lpstr>
      <vt:lpstr>Facet</vt:lpstr>
      <vt:lpstr> EAB Awareness Week 2017  </vt:lpstr>
      <vt:lpstr>The Threat of  Emerald Ash Borer and The Benefits of Preparing Your Community</vt:lpstr>
      <vt:lpstr>The Threat</vt:lpstr>
      <vt:lpstr>EAB: The Threat</vt:lpstr>
      <vt:lpstr>EAB: The Threat</vt:lpstr>
      <vt:lpstr>EAB: The Threat</vt:lpstr>
      <vt:lpstr>EAB: The Threat</vt:lpstr>
      <vt:lpstr>EAB: The Threat</vt:lpstr>
      <vt:lpstr>EAB: The Threat</vt:lpstr>
      <vt:lpstr>EAB: The Threat</vt:lpstr>
      <vt:lpstr>EAB: Benefits of Preparing Your Community</vt:lpstr>
      <vt:lpstr>EAB: Benefits of Preparing Your Community</vt:lpstr>
      <vt:lpstr>EAB: Benefits of Preparing Your Community</vt:lpstr>
      <vt:lpstr>EAB: Benefits of Preparing Your Community</vt:lpstr>
      <vt:lpstr>EAB: Benefits of Preparing Your Community</vt:lpstr>
      <vt:lpstr>EAB: Benefits of Preparing Your Community</vt:lpstr>
      <vt:lpstr>EAB: Help for Preparing Your Community</vt:lpstr>
      <vt:lpstr>Rhymes aren’t boring!</vt:lpstr>
      <vt:lpstr>Review</vt:lpstr>
      <vt:lpstr>More Information</vt:lpstr>
      <vt:lpstr>Citations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Threat of Emerald Ash Borer and The Benefits of Preparing Your Community</dc:title>
  <dc:creator>Mom</dc:creator>
  <cp:lastModifiedBy>Lezlee Johnson</cp:lastModifiedBy>
  <cp:revision>205</cp:revision>
  <cp:lastPrinted>2013-09-30T21:11:57Z</cp:lastPrinted>
  <dcterms:created xsi:type="dcterms:W3CDTF">2013-09-24T14:10:45Z</dcterms:created>
  <dcterms:modified xsi:type="dcterms:W3CDTF">2017-05-22T19:30:30Z</dcterms:modified>
  <cp:contentStatus/>
</cp:coreProperties>
</file>